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7" r:id="rId2"/>
    <p:sldId id="286" r:id="rId3"/>
    <p:sldId id="288" r:id="rId4"/>
    <p:sldId id="267" r:id="rId5"/>
    <p:sldId id="289" r:id="rId6"/>
    <p:sldId id="316" r:id="rId7"/>
    <p:sldId id="290" r:id="rId8"/>
    <p:sldId id="259" r:id="rId9"/>
    <p:sldId id="263" r:id="rId10"/>
    <p:sldId id="281" r:id="rId11"/>
    <p:sldId id="291" r:id="rId12"/>
    <p:sldId id="275" r:id="rId13"/>
    <p:sldId id="264" r:id="rId14"/>
    <p:sldId id="315" r:id="rId15"/>
    <p:sldId id="265" r:id="rId16"/>
    <p:sldId id="256" r:id="rId17"/>
    <p:sldId id="293" r:id="rId18"/>
    <p:sldId id="258" r:id="rId19"/>
    <p:sldId id="294" r:id="rId20"/>
    <p:sldId id="295" r:id="rId21"/>
    <p:sldId id="296" r:id="rId22"/>
    <p:sldId id="306" r:id="rId23"/>
    <p:sldId id="311" r:id="rId24"/>
    <p:sldId id="313" r:id="rId25"/>
    <p:sldId id="312" r:id="rId26"/>
    <p:sldId id="314" r:id="rId27"/>
    <p:sldId id="308" r:id="rId28"/>
    <p:sldId id="310" r:id="rId29"/>
    <p:sldId id="298" r:id="rId30"/>
    <p:sldId id="299" r:id="rId31"/>
    <p:sldId id="300" r:id="rId32"/>
    <p:sldId id="301" r:id="rId33"/>
    <p:sldId id="302" r:id="rId34"/>
    <p:sldId id="303" r:id="rId35"/>
    <p:sldId id="305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E4FA"/>
    <a:srgbClr val="FFCCFF"/>
    <a:srgbClr val="FFF9F1"/>
    <a:srgbClr val="FFFFFF"/>
    <a:srgbClr val="F4F5FA"/>
    <a:srgbClr val="F6F5FA"/>
    <a:srgbClr val="DEB6AF"/>
    <a:srgbClr val="FBE7E0"/>
    <a:srgbClr val="F9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29B9-591C-4BD7-8B20-081F38766ADB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609A5-E340-4FFD-8764-D8B3285E9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53F0-53D7-20C3-1EF4-74DCBDB9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DE982-5379-6A39-5247-FECCDF47B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DEE6E-253B-5CCA-EB41-FA0FAC9F6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F04B-DC37-25AA-A8EC-FEE5EA2E3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2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50CA-F3B6-60F4-BD0A-8717E756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493AC-7766-A36F-1F9F-89386807C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F700D-115F-E53D-3CFA-2814C1678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0680-EDC4-9D43-680D-ECB674758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6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DCF3-03E8-80F9-2D8A-32C602B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156A6-357A-D5E7-5915-D7D888D83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562FB-C34A-E77B-FC53-35E8B3F5D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1EC8-13E6-02DD-30F4-2FFC261D9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7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82DF-C9DF-972E-12AD-9BCE36AF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43820-3A30-15ED-F15C-17BF5E075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07724-18A6-1B07-0057-CE153EF23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53F88-24FA-F790-331C-07872C3D8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4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35AA-9658-E2E5-9E85-F696D3706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63497-2B4B-0503-8E77-9FFD8277B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02F4-CFD1-744D-5FA1-D4466F76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55673-B0CE-8F6F-1AAC-BBE851C3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6B08-5E39-0B86-0AC0-89ABFA3A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74F8-7FF9-1A77-2AB9-C2B8B57E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425DB-CB62-B786-A273-930236ACC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BDE9B-BB9D-D215-0469-173CDE73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1B34B-B4B8-D6A0-3961-317B485E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E5F36-3E8C-6F73-FA74-B49BB67A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06516-D8A9-5996-5329-20C8D8297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25B8E-5398-2CF4-1053-E4D734223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4CA9-E24E-A74E-27BC-2D326D96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4105-3BF1-76A4-9E1B-C3653D04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6B36-030B-2B1E-0218-3CB80815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2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8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76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5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85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8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98BB-0267-9666-DB58-1347B950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513D8-0112-14A7-DDE9-E97E1ED1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E0A8-BF40-CA2D-CA1D-4B8C232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7055-FDD0-FCCA-37F9-59A3228D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8A448-B7D4-A51B-127E-BF1EE2F0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2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25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3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66F5-DDF5-FD71-9E36-B46C47CC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DA80-E709-CAB5-92B9-3346F02DC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8EEB-ECA9-4C71-DFAE-73DAFCA0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1ED1F-0B8B-C86C-4C60-C1BAF165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B406-0FAE-98BC-CF18-1DCCA7AC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2BAA-6982-3014-9733-0575EAB0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94C8-6579-AFDF-0A88-96C62BFAB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C5D14-2D07-6F53-AB4A-99A5CFEC2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D0D5C-4430-E8AE-1F9F-9D0CF3A2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80BED-CA14-F557-9096-7C96072B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11EE4-6B4F-520F-0337-88A88F00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6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E49F-B7C8-016B-4342-8A12F26B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36B04-1005-96A8-40A6-19F3218DD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B0095-9C77-506A-925E-882E74F12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061FC-E1CF-1023-DC80-11EAE9EC8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50796-454A-485B-5F30-4DF4147E9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C3F0F-5DF8-E208-88EE-8CE99301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412F7-9D94-1CCA-76C9-913883E6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CF769-D3EA-DB3D-DC93-C6EEF7F7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8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5536-89B0-A9E6-7C81-366865D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DB76F-CC34-FAF3-9671-A19A9CF5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A2ACB-CFEA-BCDA-F7A7-55D32AD7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F4AD6-CA1D-722F-8AA9-4BA489EF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E93E5-6FF1-329F-C462-51F33413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37269-BBAE-32D6-CFEA-9D646B45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AF82-CFAF-EC78-ACB0-36670A6C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8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5CD3-1E78-2E5F-FDAD-9CB96F3E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279E5-2901-21F6-FD47-FA9FDABBA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69DAA-048E-013F-6C64-C6846818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7C6D1-43FF-8FDD-E8F9-3D4D24FA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CA28-812A-C202-0920-F4216328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7052-A3BA-F5E3-DF4B-D415329F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D712-CE5C-CF5F-26A4-D55A5899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481EE-90C3-2C23-DBBE-A9FCEC795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C8D87-CD7F-80E6-8B5E-2F02A230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96B44-9672-3E6A-7232-69710D8D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7407C-841A-60DF-B955-0B82CDB1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32110-8E6D-C4A4-7878-22A422BC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FA4AB-EFA8-17A4-D822-9B1269F8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FEE21-E746-0326-F250-A6EB308C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2F31-DC8A-9447-6D5F-153066C24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98BAB-B553-4F6C-B954-8E575FFFA92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6C68-EFA7-AF93-A92A-D213AC2EC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4CE1D-9728-513A-D3CC-056E59554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39CD68-738C-4C43-9729-13BF96479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9Ss-UuIhsB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0152" y="1378346"/>
            <a:ext cx="5803431" cy="433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375"/>
              </a:lnSpc>
            </a:pPr>
            <a:r>
              <a:rPr lang="en-US" sz="6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Heya Plus Size</a:t>
            </a:r>
          </a:p>
          <a:p>
            <a:pPr>
              <a:lnSpc>
                <a:spcPts val="6375"/>
              </a:lnSpc>
            </a:pPr>
            <a:endParaRPr lang="en-US" sz="6600" kern="0" spc="-102" dirty="0">
              <a:solidFill>
                <a:srgbClr val="FF47B6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6375"/>
              </a:lnSpc>
            </a:pPr>
            <a:r>
              <a:rPr lang="en-US" sz="6600" kern="0" spc="-102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Business Model                                        Canvas</a:t>
            </a:r>
            <a:endParaRPr lang="en-US" sz="6600" dirty="0">
              <a:solidFill>
                <a:srgbClr val="FF47B6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8987C93-0C50-3DBB-3EB7-665641FB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4" y="604024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712570-31BC-2BE8-433C-055F95984310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BFFD359-7EEF-6F55-6CD8-763EF9C4A320}"/>
              </a:ext>
            </a:extLst>
          </p:cNvPr>
          <p:cNvSpPr/>
          <p:nvPr/>
        </p:nvSpPr>
        <p:spPr>
          <a:xfrm>
            <a:off x="10689771" y="6400799"/>
            <a:ext cx="1404258" cy="403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F7FA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F1283BD-0F17-717F-74E1-B624BB171127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5065" y="572394"/>
            <a:ext cx="4727079" cy="59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Our Value Proposition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75064" y="1435072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82233" y="1671737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Confidence Boosting</a:t>
            </a:r>
            <a:endParaRPr lang="en-US" sz="1833" dirty="0">
              <a:highlight>
                <a:srgbClr val="FFE4FA"/>
              </a:highlight>
            </a:endParaRPr>
          </a:p>
        </p:txBody>
      </p:sp>
      <p:sp>
        <p:nvSpPr>
          <p:cNvPr id="6" name="Text 3"/>
          <p:cNvSpPr/>
          <p:nvPr/>
        </p:nvSpPr>
        <p:spPr>
          <a:xfrm>
            <a:off x="5482233" y="2087563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Helping women feel confident by providing stylish, comfortable clothing that fits every body shape.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5275064" y="3138488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233" y="3345657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Trend-Focused</a:t>
            </a:r>
            <a:endParaRPr lang="en-US" sz="1833" dirty="0">
              <a:highlight>
                <a:srgbClr val="FFE4FA"/>
              </a:highlight>
            </a:endParaRPr>
          </a:p>
        </p:txBody>
      </p:sp>
      <p:sp>
        <p:nvSpPr>
          <p:cNvPr id="9" name="Text 6"/>
          <p:cNvSpPr/>
          <p:nvPr/>
        </p:nvSpPr>
        <p:spPr>
          <a:xfrm>
            <a:off x="5482233" y="3761482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Offering a wide selection of fashionable designs that cater to current trends.</a:t>
            </a:r>
            <a:endParaRPr lang="en-US" sz="1542" dirty="0"/>
          </a:p>
        </p:txBody>
      </p:sp>
      <p:sp>
        <p:nvSpPr>
          <p:cNvPr id="10" name="Shape 7"/>
          <p:cNvSpPr/>
          <p:nvPr/>
        </p:nvSpPr>
        <p:spPr>
          <a:xfrm>
            <a:off x="5275064" y="4812407"/>
            <a:ext cx="6213872" cy="147310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82233" y="5019576"/>
            <a:ext cx="2363490" cy="29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Inclusive Fit</a:t>
            </a:r>
            <a:endParaRPr lang="en-US" sz="1833" dirty="0">
              <a:highlight>
                <a:srgbClr val="FFE4FA"/>
              </a:highlight>
            </a:endParaRPr>
          </a:p>
        </p:txBody>
      </p:sp>
      <p:sp>
        <p:nvSpPr>
          <p:cNvPr id="12" name="Text 9"/>
          <p:cNvSpPr/>
          <p:nvPr/>
        </p:nvSpPr>
        <p:spPr>
          <a:xfrm>
            <a:off x="5482233" y="5435402"/>
            <a:ext cx="579953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Meticulously crafted clothing that enhances comfort and style for all body types.</a:t>
            </a:r>
            <a:endParaRPr lang="en-US" sz="1542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D24981-4422-59FA-3263-2E5277698DC0}"/>
              </a:ext>
            </a:extLst>
          </p:cNvPr>
          <p:cNvSpPr/>
          <p:nvPr/>
        </p:nvSpPr>
        <p:spPr>
          <a:xfrm>
            <a:off x="10668000" y="6469626"/>
            <a:ext cx="142567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088A2992-F59F-F3C0-8213-F41DB1B53DB0}"/>
              </a:ext>
            </a:extLst>
          </p:cNvPr>
          <p:cNvSpPr/>
          <p:nvPr/>
        </p:nvSpPr>
        <p:spPr>
          <a:xfrm>
            <a:off x="11064978" y="5843685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6CC0-D421-2335-B124-1CD02216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696EA92-342B-8133-B7A5-22313D420B22}"/>
              </a:ext>
            </a:extLst>
          </p:cNvPr>
          <p:cNvSpPr/>
          <p:nvPr/>
        </p:nvSpPr>
        <p:spPr>
          <a:xfrm>
            <a:off x="504203" y="1893447"/>
            <a:ext cx="6056431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8000" kern="0" spc="-61" dirty="0">
                <a:solidFill>
                  <a:srgbClr val="FF99CC"/>
                </a:solidFill>
                <a:highlight>
                  <a:srgbClr val="FFE4FA"/>
                </a:highlight>
                <a:latin typeface="Bahnschrift SemiBold" panose="020B0502040204020203" pitchFamily="34" charset="0"/>
                <a:ea typeface="Source Sans Pro" panose="020B0503030403020204" pitchFamily="34" charset="0"/>
                <a:cs typeface="Source Serif Pro Semi Bold" pitchFamily="34" charset="-120"/>
              </a:rPr>
              <a:t>Marketing Mix (4Ps)</a:t>
            </a:r>
            <a:endParaRPr lang="en-US" sz="8000" dirty="0">
              <a:solidFill>
                <a:srgbClr val="FF99CC"/>
              </a:solidFill>
              <a:highlight>
                <a:srgbClr val="FFE4FA"/>
              </a:highlight>
              <a:latin typeface="Bahnschrift SemiBold" panose="020B050204020402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B0627CC-04D5-5531-B83A-61200C6B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FA3D2-9E13-4741-D67A-06895CD67387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23096E6-DC09-9B07-D4EF-3DC0F6810FD7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EAE6371-E534-11AB-F39D-0996EFED5DF8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5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8" y="797788"/>
            <a:ext cx="817463" cy="1308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101" y="490906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Product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8" y="3065321"/>
            <a:ext cx="817463" cy="1308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7189" y="4707101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Place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48" y="5022753"/>
            <a:ext cx="817463" cy="1308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7189" y="2787480"/>
            <a:ext cx="1923455" cy="24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b="1" kern="0" spc="-30" dirty="0">
                <a:solidFill>
                  <a:srgbClr val="FF47B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Price</a:t>
            </a:r>
            <a:endParaRPr lang="en-US" sz="2000" b="1" dirty="0">
              <a:solidFill>
                <a:srgbClr val="FF47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68C878-C698-1FDF-BDFA-EA6E775D5CCE}"/>
              </a:ext>
            </a:extLst>
          </p:cNvPr>
          <p:cNvSpPr txBox="1"/>
          <p:nvPr/>
        </p:nvSpPr>
        <p:spPr>
          <a:xfrm>
            <a:off x="1338811" y="3156373"/>
            <a:ext cx="60861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8637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2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Penetration Strategy</a:t>
            </a: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2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Class B  and B+ </a:t>
            </a:r>
          </a:p>
          <a:p>
            <a:pPr marL="528637" lvl="1" indent="-285750">
              <a:buFont typeface="Arial" panose="020B0604020202020204" pitchFamily="34" charset="0"/>
              <a:buChar char="•"/>
            </a:pPr>
            <a:r>
              <a:rPr lang="en-US" sz="1600" spc="-43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Starting from 400 EGP to 2500 per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724F5-9716-972C-ED1B-6194D5B81B27}"/>
              </a:ext>
            </a:extLst>
          </p:cNvPr>
          <p:cNvSpPr txBox="1"/>
          <p:nvPr/>
        </p:nvSpPr>
        <p:spPr>
          <a:xfrm>
            <a:off x="1236406" y="5160021"/>
            <a:ext cx="608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8637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Online Retail: Website: Our e-commerce platform facilitates hassle free shopping.</a:t>
            </a:r>
          </a:p>
          <a:p>
            <a:pPr marL="528637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Social Media Sales: Engaging with customers and highlighting products on Facebook and Instagram for direct shopping features</a:t>
            </a:r>
          </a:p>
          <a:p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EA0926-DB17-6EDB-78AD-2DEA992BF9F8}"/>
              </a:ext>
            </a:extLst>
          </p:cNvPr>
          <p:cNvSpPr txBox="1"/>
          <p:nvPr/>
        </p:nvSpPr>
        <p:spPr>
          <a:xfrm>
            <a:off x="1385119" y="877735"/>
            <a:ext cx="6086168" cy="226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specifically designed for plus-size women.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Fabrics: High quality materials to ensure comfort.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Variety: A wide selection of styles and colors tailored to preferences and current trends.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mo"/>
                <a:sym typeface="Arimo"/>
              </a:rPr>
              <a:t>Manufacturing: Meticulously crafted to enhance comfort and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32B5935-FA52-31B9-E8E8-377634719796}"/>
              </a:ext>
            </a:extLst>
          </p:cNvPr>
          <p:cNvSpPr/>
          <p:nvPr/>
        </p:nvSpPr>
        <p:spPr>
          <a:xfrm>
            <a:off x="11143636" y="5772897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1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0488" y="470297"/>
            <a:ext cx="4023916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8"/>
              </a:lnSpc>
            </a:pPr>
            <a:r>
              <a:rPr lang="en-US" sz="3167" b="1" kern="0" spc="-63" dirty="0">
                <a:solidFill>
                  <a:srgbClr val="FF47B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Promotion</a:t>
            </a:r>
            <a:endParaRPr lang="en-US" sz="3167" b="1" dirty="0">
              <a:solidFill>
                <a:srgbClr val="FF47B6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5170488" y="1422202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02449" y="1493838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5726212" y="1422202"/>
            <a:ext cx="212496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Media Campaigns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5726212" y="1776314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Targeted advertising on Facebook and Instagram, engaging content for the plus-size community.</a:t>
            </a:r>
            <a:endParaRPr lang="en-US" sz="1333" dirty="0"/>
          </a:p>
        </p:txBody>
      </p:sp>
      <p:sp>
        <p:nvSpPr>
          <p:cNvPr id="8" name="Shape 5"/>
          <p:cNvSpPr/>
          <p:nvPr/>
        </p:nvSpPr>
        <p:spPr>
          <a:xfrm>
            <a:off x="5170488" y="2686943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449" y="2758580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5726212" y="2686944"/>
            <a:ext cx="201195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Website Engagement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5726212" y="3041055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website for user experience and easy navigation, implement SEO strategies to increase organic traffic.</a:t>
            </a:r>
            <a:endParaRPr lang="en-US" sz="1333" dirty="0"/>
          </a:p>
        </p:txBody>
      </p:sp>
      <p:sp>
        <p:nvSpPr>
          <p:cNvPr id="12" name="Shape 9"/>
          <p:cNvSpPr/>
          <p:nvPr/>
        </p:nvSpPr>
        <p:spPr>
          <a:xfrm>
            <a:off x="5170488" y="3951684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302449" y="4023321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875" dirty="0"/>
          </a:p>
        </p:txBody>
      </p:sp>
      <p:sp>
        <p:nvSpPr>
          <p:cNvPr id="14" name="Text 11"/>
          <p:cNvSpPr/>
          <p:nvPr/>
        </p:nvSpPr>
        <p:spPr>
          <a:xfrm>
            <a:off x="5726212" y="3951685"/>
            <a:ext cx="209579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Partnerships</a:t>
            </a:r>
            <a:endParaRPr lang="en-US" sz="1583" dirty="0"/>
          </a:p>
        </p:txBody>
      </p:sp>
      <p:sp>
        <p:nvSpPr>
          <p:cNvPr id="15" name="Text 12"/>
          <p:cNvSpPr/>
          <p:nvPr/>
        </p:nvSpPr>
        <p:spPr>
          <a:xfrm>
            <a:off x="5726212" y="4305796"/>
            <a:ext cx="5867301" cy="54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plus-size influencers to expand reach, use UGC to enhance authenticity and engagement.</a:t>
            </a:r>
            <a:endParaRPr lang="en-US" sz="1333" dirty="0"/>
          </a:p>
        </p:txBody>
      </p:sp>
      <p:sp>
        <p:nvSpPr>
          <p:cNvPr id="16" name="Shape 13"/>
          <p:cNvSpPr/>
          <p:nvPr/>
        </p:nvSpPr>
        <p:spPr>
          <a:xfrm>
            <a:off x="5170488" y="5216426"/>
            <a:ext cx="384770" cy="38477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02449" y="5288062"/>
            <a:ext cx="120749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875" dirty="0"/>
          </a:p>
        </p:txBody>
      </p:sp>
      <p:sp>
        <p:nvSpPr>
          <p:cNvPr id="18" name="Text 15"/>
          <p:cNvSpPr/>
          <p:nvPr/>
        </p:nvSpPr>
        <p:spPr>
          <a:xfrm>
            <a:off x="5726212" y="5216426"/>
            <a:ext cx="2179538" cy="25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Well-Trained Moderators</a:t>
            </a:r>
            <a:endParaRPr lang="en-US" sz="1583" dirty="0"/>
          </a:p>
        </p:txBody>
      </p:sp>
      <p:sp>
        <p:nvSpPr>
          <p:cNvPr id="19" name="Text 16"/>
          <p:cNvSpPr/>
          <p:nvPr/>
        </p:nvSpPr>
        <p:spPr>
          <a:xfrm>
            <a:off x="5726212" y="5570538"/>
            <a:ext cx="5867301" cy="82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smooth communication and brand representation across social media and the website, manage customer interactions, answer questions, and ensure positive engagement on all platforms.</a:t>
            </a:r>
            <a:endParaRPr lang="en-US" sz="13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CB6DE-D4DD-666F-7206-7D93D8B5122E}"/>
              </a:ext>
            </a:extLst>
          </p:cNvPr>
          <p:cNvSpPr/>
          <p:nvPr/>
        </p:nvSpPr>
        <p:spPr>
          <a:xfrm>
            <a:off x="10638503" y="6469626"/>
            <a:ext cx="1494503" cy="314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E09089A9-CD72-6861-0B85-1645EC51F458}"/>
              </a:ext>
            </a:extLst>
          </p:cNvPr>
          <p:cNvSpPr/>
          <p:nvPr/>
        </p:nvSpPr>
        <p:spPr>
          <a:xfrm>
            <a:off x="11133804" y="5819290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6544D399-80BB-0C41-9132-81FA4B88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59" y="199760"/>
            <a:ext cx="7271893" cy="6308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1208-82D9-C3DD-19D8-0768014162FE}"/>
              </a:ext>
            </a:extLst>
          </p:cNvPr>
          <p:cNvSpPr txBox="1"/>
          <p:nvPr/>
        </p:nvSpPr>
        <p:spPr>
          <a:xfrm>
            <a:off x="104172" y="199760"/>
            <a:ext cx="3622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99CC"/>
                </a:solidFill>
                <a:highlight>
                  <a:srgbClr val="FFE4FA"/>
                </a:highlight>
              </a:rPr>
              <a:t>Influencer Basma Azzam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7B051-7B02-A665-0970-CE033B8ECE0A}"/>
              </a:ext>
            </a:extLst>
          </p:cNvPr>
          <p:cNvSpPr/>
          <p:nvPr/>
        </p:nvSpPr>
        <p:spPr>
          <a:xfrm>
            <a:off x="10567686" y="6342927"/>
            <a:ext cx="1527858" cy="486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374ED816-4372-8D52-3E68-1678B584E3B0}"/>
              </a:ext>
            </a:extLst>
          </p:cNvPr>
          <p:cNvSpPr/>
          <p:nvPr/>
        </p:nvSpPr>
        <p:spPr>
          <a:xfrm>
            <a:off x="10996152" y="5813921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661888"/>
            <a:ext cx="4382393" cy="54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200" b="1" kern="0" spc="-69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Content Calendar</a:t>
            </a:r>
            <a:endParaRPr lang="en-US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07244" y="1488976"/>
            <a:ext cx="10577413" cy="4707037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3594" y="1495326"/>
            <a:ext cx="10564713" cy="5340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125" y="161339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Date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644404" y="161339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Platform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5507" y="161339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Content Idea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26612" y="161339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Creator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13594" y="2029420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0125" y="2147491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8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644404" y="2147491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85507" y="2147491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Style Tips for Different Body Shapes</a:t>
            </a:r>
          </a:p>
        </p:txBody>
      </p:sp>
      <p:sp>
        <p:nvSpPr>
          <p:cNvPr id="13" name="Text 11"/>
          <p:cNvSpPr/>
          <p:nvPr/>
        </p:nvSpPr>
        <p:spPr>
          <a:xfrm>
            <a:off x="8926612" y="2147491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Sara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13594" y="2861469"/>
            <a:ext cx="10564713" cy="832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0125" y="2979540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10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644404" y="2979540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5507" y="2979539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Outfit of the Week</a:t>
            </a:r>
          </a:p>
        </p:txBody>
      </p:sp>
      <p:sp>
        <p:nvSpPr>
          <p:cNvPr id="18" name="Text 16"/>
          <p:cNvSpPr/>
          <p:nvPr/>
        </p:nvSpPr>
        <p:spPr>
          <a:xfrm>
            <a:off x="8926612" y="2979540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Rania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13594" y="3693518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125" y="3811588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12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644404" y="3811588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85507" y="3811588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 Positivity Quotes</a:t>
            </a:r>
          </a:p>
        </p:txBody>
      </p:sp>
      <p:sp>
        <p:nvSpPr>
          <p:cNvPr id="23" name="Text 21"/>
          <p:cNvSpPr/>
          <p:nvPr/>
        </p:nvSpPr>
        <p:spPr>
          <a:xfrm>
            <a:off x="8926612" y="3811588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Samar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3594" y="4525566"/>
            <a:ext cx="10564713" cy="832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125" y="464363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14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644404" y="4643636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85507" y="4643636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Limited-Time Offer or Discount</a:t>
            </a:r>
          </a:p>
        </p:txBody>
      </p:sp>
      <p:sp>
        <p:nvSpPr>
          <p:cNvPr id="28" name="Text 26"/>
          <p:cNvSpPr/>
          <p:nvPr/>
        </p:nvSpPr>
        <p:spPr>
          <a:xfrm>
            <a:off x="8926612" y="4643636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Mohamed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07244" y="5357614"/>
            <a:ext cx="10564713" cy="8320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125" y="5475685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October 16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644404" y="5475685"/>
            <a:ext cx="2262287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Facebook &amp; Instagram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285507" y="5475684"/>
            <a:ext cx="2262287" cy="59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Arrival Teasers</a:t>
            </a:r>
          </a:p>
        </p:txBody>
      </p:sp>
      <p:sp>
        <p:nvSpPr>
          <p:cNvPr id="33" name="Text 31"/>
          <p:cNvSpPr/>
          <p:nvPr/>
        </p:nvSpPr>
        <p:spPr>
          <a:xfrm>
            <a:off x="8926612" y="5475685"/>
            <a:ext cx="2265462" cy="29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00" kern="0" spc="-29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Manar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337479-E6D4-6758-417B-D9966254B3AD}"/>
              </a:ext>
            </a:extLst>
          </p:cNvPr>
          <p:cNvSpPr/>
          <p:nvPr/>
        </p:nvSpPr>
        <p:spPr>
          <a:xfrm>
            <a:off x="10520516" y="6393269"/>
            <a:ext cx="1582994" cy="43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alendar with pink writing&#10;&#10;Description automatically generated">
            <a:extLst>
              <a:ext uri="{FF2B5EF4-FFF2-40B4-BE49-F238E27FC236}">
                <a16:creationId xmlns:a16="http://schemas.microsoft.com/office/drawing/2014/main" id="{12E6790D-9944-7FBC-3D6D-32C6B969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1" y="-18664"/>
            <a:ext cx="10891578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3318B2-5A15-2319-BDCB-F3CD8C15A440}"/>
              </a:ext>
            </a:extLst>
          </p:cNvPr>
          <p:cNvSpPr/>
          <p:nvPr/>
        </p:nvSpPr>
        <p:spPr>
          <a:xfrm>
            <a:off x="12700" y="27196"/>
            <a:ext cx="621011" cy="6803608"/>
          </a:xfrm>
          <a:prstGeom prst="rect">
            <a:avLst/>
          </a:prstGeom>
          <a:solidFill>
            <a:srgbClr val="FF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E0CF64-7033-7E92-CB5B-1CF452BDB869}"/>
              </a:ext>
            </a:extLst>
          </p:cNvPr>
          <p:cNvSpPr/>
          <p:nvPr/>
        </p:nvSpPr>
        <p:spPr>
          <a:xfrm>
            <a:off x="11473378" y="47020"/>
            <a:ext cx="775990" cy="6803608"/>
          </a:xfrm>
          <a:prstGeom prst="rect">
            <a:avLst/>
          </a:prstGeom>
          <a:solidFill>
            <a:srgbClr val="FF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2">
            <a:extLst>
              <a:ext uri="{FF2B5EF4-FFF2-40B4-BE49-F238E27FC236}">
                <a16:creationId xmlns:a16="http://schemas.microsoft.com/office/drawing/2014/main" id="{E5D5ECDF-FDCE-BE46-AF56-E9DC700DF035}"/>
              </a:ext>
            </a:extLst>
          </p:cNvPr>
          <p:cNvSpPr/>
          <p:nvPr/>
        </p:nvSpPr>
        <p:spPr>
          <a:xfrm>
            <a:off x="10951570" y="5710987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5544" y="2465467"/>
            <a:ext cx="3010296" cy="81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75"/>
              </a:lnSpc>
            </a:pPr>
            <a:r>
              <a:rPr lang="en-US" sz="6600" b="1" kern="0" spc="-102" dirty="0">
                <a:solidFill>
                  <a:srgbClr val="FF99CC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Action Plan</a:t>
            </a:r>
            <a:endParaRPr lang="en-US" sz="6600" b="1" dirty="0">
              <a:solidFill>
                <a:srgbClr val="FF99CC"/>
              </a:solidFill>
              <a:highlight>
                <a:srgbClr val="FFE4FA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F2F1A-D17D-24AA-FC50-D6CDCC2472A4}"/>
              </a:ext>
            </a:extLst>
          </p:cNvPr>
          <p:cNvSpPr/>
          <p:nvPr/>
        </p:nvSpPr>
        <p:spPr>
          <a:xfrm>
            <a:off x="10618838" y="6456562"/>
            <a:ext cx="1494504" cy="319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F06F918-E673-B1EF-AABB-7BABE8ACD218}"/>
              </a:ext>
            </a:extLst>
          </p:cNvPr>
          <p:cNvSpPr/>
          <p:nvPr/>
        </p:nvSpPr>
        <p:spPr>
          <a:xfrm>
            <a:off x="10996152" y="5813921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97" y="288032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57216" indent="-857216">
              <a:lnSpc>
                <a:spcPts val="4750"/>
              </a:lnSpc>
              <a:buFont typeface="+mj-lt"/>
              <a:buAutoNum type="arabicPeriod"/>
            </a:pPr>
            <a:r>
              <a:rPr lang="en-US" sz="2333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ar-EG" sz="2333" kern="0" spc="-76" dirty="0">
              <a:solidFill>
                <a:srgbClr val="000000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4750"/>
              </a:lnSpc>
            </a:pP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1569243" y="1589047"/>
            <a:ext cx="25400" cy="4569619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94750" y="2133797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8" name="Text 5"/>
          <p:cNvSpPr/>
          <p:nvPr/>
        </p:nvSpPr>
        <p:spPr>
          <a:xfrm>
            <a:off x="2160092" y="180667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Launch Campaign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2160092" y="2232720"/>
            <a:ext cx="473987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brand awareness campaigns on Facebook and Instagram.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1440061" y="3759630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3" name="Text 10"/>
          <p:cNvSpPr/>
          <p:nvPr/>
        </p:nvSpPr>
        <p:spPr>
          <a:xfrm>
            <a:off x="2160092" y="3508177"/>
            <a:ext cx="2608461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Collaboration</a:t>
            </a:r>
            <a:endParaRPr lang="en-US" sz="1875" dirty="0"/>
          </a:p>
        </p:txBody>
      </p:sp>
      <p:sp>
        <p:nvSpPr>
          <p:cNvPr id="14" name="Text 11"/>
          <p:cNvSpPr/>
          <p:nvPr/>
        </p:nvSpPr>
        <p:spPr>
          <a:xfrm>
            <a:off x="2160092" y="3934222"/>
            <a:ext cx="47398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influencers in the Plus Size Fashion industry.</a:t>
            </a:r>
            <a:endParaRPr lang="en-US" sz="1583" dirty="0"/>
          </a:p>
        </p:txBody>
      </p:sp>
      <p:sp>
        <p:nvSpPr>
          <p:cNvPr id="15" name="Shape 12"/>
          <p:cNvSpPr/>
          <p:nvPr/>
        </p:nvSpPr>
        <p:spPr>
          <a:xfrm>
            <a:off x="1494750" y="5360063"/>
            <a:ext cx="720031" cy="2540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8" name="Text 15"/>
          <p:cNvSpPr/>
          <p:nvPr/>
        </p:nvSpPr>
        <p:spPr>
          <a:xfrm>
            <a:off x="2160092" y="4880471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Share Brand Stories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2160092" y="5306517"/>
            <a:ext cx="4739878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 brand stories and testimonials across social media.</a:t>
            </a:r>
            <a:endParaRPr lang="en-US" sz="158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06BF3-3100-CAAD-A7ED-DF30530A9840}"/>
              </a:ext>
            </a:extLst>
          </p:cNvPr>
          <p:cNvSpPr txBox="1"/>
          <p:nvPr/>
        </p:nvSpPr>
        <p:spPr>
          <a:xfrm>
            <a:off x="85838" y="1865462"/>
            <a:ext cx="1669034" cy="378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FF99CC"/>
                </a:solidFill>
              </a:rPr>
              <a:t> Action 1:</a:t>
            </a: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r>
              <a:rPr lang="en-US" sz="2667" b="1" dirty="0">
                <a:solidFill>
                  <a:srgbClr val="FF99CC"/>
                </a:solidFill>
              </a:rPr>
              <a:t>Action 2:</a:t>
            </a: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endParaRPr lang="en-US" sz="2667" b="1" dirty="0">
              <a:solidFill>
                <a:srgbClr val="FF99CC"/>
              </a:solidFill>
            </a:endParaRPr>
          </a:p>
          <a:p>
            <a:r>
              <a:rPr lang="en-US" sz="2667" b="1" dirty="0">
                <a:solidFill>
                  <a:srgbClr val="FF99CC"/>
                </a:solidFill>
              </a:rPr>
              <a:t>Action 3: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C7C5-629D-352B-20E9-49DBF25C305D}"/>
              </a:ext>
            </a:extLst>
          </p:cNvPr>
          <p:cNvSpPr txBox="1"/>
          <p:nvPr/>
        </p:nvSpPr>
        <p:spPr>
          <a:xfrm>
            <a:off x="3722722" y="741680"/>
            <a:ext cx="29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Minimum Cost: 15,000EGP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40428E16-16A2-63CA-ABC7-CEEF421AC3E0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A00945F-7C5C-866B-B5A1-82BEBC2FC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468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863" y="771649"/>
            <a:ext cx="5391646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Social Media Growth &amp;Engagement</a:t>
            </a:r>
            <a:endParaRPr lang="en-US" sz="3792" dirty="0"/>
          </a:p>
        </p:txBody>
      </p:sp>
      <p:sp>
        <p:nvSpPr>
          <p:cNvPr id="3" name="Text 1"/>
          <p:cNvSpPr/>
          <p:nvPr/>
        </p:nvSpPr>
        <p:spPr>
          <a:xfrm>
            <a:off x="815493" y="34552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Consistent Content</a:t>
            </a:r>
            <a:endParaRPr lang="en-US" sz="1875" dirty="0"/>
          </a:p>
        </p:txBody>
      </p:sp>
      <p:sp>
        <p:nvSpPr>
          <p:cNvPr id="4" name="Text 2"/>
          <p:cNvSpPr/>
          <p:nvPr/>
        </p:nvSpPr>
        <p:spPr>
          <a:xfrm>
            <a:off x="744537" y="4263155"/>
            <a:ext cx="26958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 engaging content 3-5 times per week.</a:t>
            </a:r>
            <a:endParaRPr lang="en-US" sz="1667" dirty="0"/>
          </a:p>
        </p:txBody>
      </p:sp>
      <p:sp>
        <p:nvSpPr>
          <p:cNvPr id="5" name="Text 3"/>
          <p:cNvSpPr/>
          <p:nvPr/>
        </p:nvSpPr>
        <p:spPr>
          <a:xfrm>
            <a:off x="4342862" y="34552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Encourage Engagement:</a:t>
            </a:r>
            <a:endParaRPr lang="en-US" sz="1875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957696" y="4276636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Promocodes and questionnaires (Stories) to encourage engagement.</a:t>
            </a:r>
            <a:endParaRPr lang="en-US" sz="1667" dirty="0"/>
          </a:p>
        </p:txBody>
      </p:sp>
      <p:sp>
        <p:nvSpPr>
          <p:cNvPr id="7" name="Text 5"/>
          <p:cNvSpPr/>
          <p:nvPr/>
        </p:nvSpPr>
        <p:spPr>
          <a:xfrm>
            <a:off x="8263648" y="3442059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Community Building</a:t>
            </a:r>
            <a:endParaRPr lang="en-US" sz="1875" dirty="0"/>
          </a:p>
        </p:txBody>
      </p:sp>
      <p:sp>
        <p:nvSpPr>
          <p:cNvPr id="8" name="Text 6"/>
          <p:cNvSpPr/>
          <p:nvPr/>
        </p:nvSpPr>
        <p:spPr>
          <a:xfrm>
            <a:off x="7878482" y="4276636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67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Respond to comments and messages promptly to foster community.</a:t>
            </a:r>
            <a:endParaRPr lang="en-US" sz="1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FD314-C53A-9AC2-DBA0-4603A5B020DF}"/>
              </a:ext>
            </a:extLst>
          </p:cNvPr>
          <p:cNvSpPr txBox="1"/>
          <p:nvPr/>
        </p:nvSpPr>
        <p:spPr>
          <a:xfrm>
            <a:off x="744537" y="1888868"/>
            <a:ext cx="1032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99CC"/>
                </a:solidFill>
              </a:rPr>
              <a:t>  Action 1:             Action 2:              Action 3: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E0A6E47-6C4C-4D91-98BE-F5C67112C848}"/>
              </a:ext>
            </a:extLst>
          </p:cNvPr>
          <p:cNvSpPr/>
          <p:nvPr/>
        </p:nvSpPr>
        <p:spPr>
          <a:xfrm>
            <a:off x="1777235" y="2728989"/>
            <a:ext cx="290251" cy="448436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5033CCE-32D6-4334-A1AC-67B6891B3A49}"/>
              </a:ext>
            </a:extLst>
          </p:cNvPr>
          <p:cNvSpPr/>
          <p:nvPr/>
        </p:nvSpPr>
        <p:spPr>
          <a:xfrm>
            <a:off x="8855089" y="2658379"/>
            <a:ext cx="290251" cy="519046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B573E-C492-9B6E-8F51-69CF286DFF78}"/>
              </a:ext>
            </a:extLst>
          </p:cNvPr>
          <p:cNvSpPr/>
          <p:nvPr/>
        </p:nvSpPr>
        <p:spPr>
          <a:xfrm>
            <a:off x="5074047" y="2684884"/>
            <a:ext cx="290251" cy="445008"/>
          </a:xfrm>
          <a:prstGeom prst="downArrow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DEFB5-66DC-8C30-ACA6-0BCF44C0A9F5}"/>
              </a:ext>
            </a:extLst>
          </p:cNvPr>
          <p:cNvSpPr txBox="1"/>
          <p:nvPr/>
        </p:nvSpPr>
        <p:spPr>
          <a:xfrm>
            <a:off x="8066315" y="848942"/>
            <a:ext cx="41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Beginning of the new year </a:t>
            </a:r>
          </a:p>
          <a:p>
            <a:r>
              <a:rPr lang="en-US" dirty="0"/>
              <a:t>Minimum Cost: 10,000 EGP Monthly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0EDAB-C8CE-A83E-AACA-D2F8469D2F29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6E5675E-35A5-C5E8-0D27-439EC6F23A1B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76853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031" y="1286570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Website Traffic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5292031" y="2431555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990388" y="3533370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SEO Optimization &amp; Google Ads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5960567" y="4230286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best practices to improve organic search visibility.</a:t>
            </a:r>
            <a:endParaRPr lang="en-US" sz="1583" dirty="0"/>
          </a:p>
        </p:txBody>
      </p:sp>
      <p:sp>
        <p:nvSpPr>
          <p:cNvPr id="8" name="Shape 5"/>
          <p:cNvSpPr/>
          <p:nvPr/>
        </p:nvSpPr>
        <p:spPr>
          <a:xfrm>
            <a:off x="5339849" y="3525219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364610" y="4936679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992162" y="499626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Informative Content</a:t>
            </a:r>
            <a:endParaRPr lang="en-US" sz="1875" dirty="0"/>
          </a:p>
        </p:txBody>
      </p:sp>
      <p:sp>
        <p:nvSpPr>
          <p:cNvPr id="15" name="Text 12"/>
          <p:cNvSpPr/>
          <p:nvPr/>
        </p:nvSpPr>
        <p:spPr>
          <a:xfrm>
            <a:off x="6048920" y="5650708"/>
            <a:ext cx="5511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regular blog posts that provide value to visitors.</a:t>
            </a:r>
            <a:endParaRPr lang="en-US" sz="158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D462D-ED07-CC91-8DD1-EEC49A0F8EBD}"/>
              </a:ext>
            </a:extLst>
          </p:cNvPr>
          <p:cNvSpPr txBox="1"/>
          <p:nvPr/>
        </p:nvSpPr>
        <p:spPr>
          <a:xfrm>
            <a:off x="5827466" y="2469008"/>
            <a:ext cx="327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Website Creation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220B8-F72C-1FF1-C6DE-4B3EB61C093B}"/>
              </a:ext>
            </a:extLst>
          </p:cNvPr>
          <p:cNvSpPr txBox="1"/>
          <p:nvPr/>
        </p:nvSpPr>
        <p:spPr>
          <a:xfrm>
            <a:off x="4458724" y="2431555"/>
            <a:ext cx="1561485" cy="296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33" b="1" dirty="0">
                <a:solidFill>
                  <a:srgbClr val="FF99CC"/>
                </a:solidFill>
              </a:rPr>
              <a:t> Action 1:</a:t>
            </a: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r>
              <a:rPr lang="en-US" sz="2333" b="1" dirty="0">
                <a:solidFill>
                  <a:srgbClr val="FF99CC"/>
                </a:solidFill>
              </a:rPr>
              <a:t>Action 2:</a:t>
            </a: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endParaRPr lang="en-US" sz="2333" b="1" dirty="0">
              <a:solidFill>
                <a:srgbClr val="FF99CC"/>
              </a:solidFill>
            </a:endParaRPr>
          </a:p>
          <a:p>
            <a:r>
              <a:rPr lang="en-US" sz="2333" b="1" dirty="0">
                <a:solidFill>
                  <a:srgbClr val="FF99CC"/>
                </a:solidFill>
              </a:rPr>
              <a:t>Action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776D2-5D9C-02A7-656C-98E7F0B79173}"/>
              </a:ext>
            </a:extLst>
          </p:cNvPr>
          <p:cNvSpPr txBox="1"/>
          <p:nvPr/>
        </p:nvSpPr>
        <p:spPr>
          <a:xfrm>
            <a:off x="8804621" y="1245275"/>
            <a:ext cx="290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October 15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Minimum Cost: 4,000 EGP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7500B-4B90-3DDB-F6A7-69E4DF007931}"/>
              </a:ext>
            </a:extLst>
          </p:cNvPr>
          <p:cNvSpPr/>
          <p:nvPr/>
        </p:nvSpPr>
        <p:spPr>
          <a:xfrm>
            <a:off x="10700656" y="6455474"/>
            <a:ext cx="1378929" cy="329208"/>
          </a:xfrm>
          <a:prstGeom prst="rect">
            <a:avLst/>
          </a:prstGeom>
          <a:solidFill>
            <a:srgbClr val="FBFB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DAB5AF4-EB13-FF4B-EA28-D19A850BD37B}"/>
              </a:ext>
            </a:extLst>
          </p:cNvPr>
          <p:cNvSpPr/>
          <p:nvPr/>
        </p:nvSpPr>
        <p:spPr>
          <a:xfrm>
            <a:off x="11021642" y="5689101"/>
            <a:ext cx="1378929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5178A1-F3D7-4F4C-4599-6BBB0E0B2FE8}"/>
              </a:ext>
            </a:extLst>
          </p:cNvPr>
          <p:cNvSpPr txBox="1"/>
          <p:nvPr/>
        </p:nvSpPr>
        <p:spPr>
          <a:xfrm>
            <a:off x="5348748" y="1617406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87CB5-8545-26E5-91EB-A04358781423}"/>
              </a:ext>
            </a:extLst>
          </p:cNvPr>
          <p:cNvSpPr txBox="1"/>
          <p:nvPr/>
        </p:nvSpPr>
        <p:spPr>
          <a:xfrm>
            <a:off x="5471651" y="1750140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A0B05-F040-05C4-1135-595726A7E577}"/>
              </a:ext>
            </a:extLst>
          </p:cNvPr>
          <p:cNvSpPr txBox="1"/>
          <p:nvPr/>
        </p:nvSpPr>
        <p:spPr>
          <a:xfrm>
            <a:off x="10011697" y="1720644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163B2-8E44-45A1-FA74-2D6A1EC367DA}"/>
              </a:ext>
            </a:extLst>
          </p:cNvPr>
          <p:cNvSpPr txBox="1"/>
          <p:nvPr/>
        </p:nvSpPr>
        <p:spPr>
          <a:xfrm>
            <a:off x="884902" y="5270090"/>
            <a:ext cx="41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E4FA"/>
              </a:highlight>
            </a:endParaRPr>
          </a:p>
        </p:txBody>
      </p:sp>
      <p:pic>
        <p:nvPicPr>
          <p:cNvPr id="10" name="Picture 9" descr="A screenshot of a white board&#10;&#10;Description automatically generated">
            <a:extLst>
              <a:ext uri="{FF2B5EF4-FFF2-40B4-BE49-F238E27FC236}">
                <a16:creationId xmlns:a16="http://schemas.microsoft.com/office/drawing/2014/main" id="{7CF53908-986C-DCF2-011D-FBBE295AB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0" y="-20088"/>
            <a:ext cx="12299144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38D7A-8B72-5AD0-5423-66FC5F799C18}"/>
              </a:ext>
            </a:extLst>
          </p:cNvPr>
          <p:cNvSpPr txBox="1"/>
          <p:nvPr/>
        </p:nvSpPr>
        <p:spPr>
          <a:xfrm>
            <a:off x="5516722" y="1460593"/>
            <a:ext cx="166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E4FA"/>
                </a:highlight>
              </a:rPr>
              <a:t>Body positive, trendy clothing that promotes self love and confidence, with a perfect fit for all body types.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8D600-10CA-4269-0518-7367DB86325E}"/>
              </a:ext>
            </a:extLst>
          </p:cNvPr>
          <p:cNvSpPr txBox="1"/>
          <p:nvPr/>
        </p:nvSpPr>
        <p:spPr>
          <a:xfrm>
            <a:off x="9923004" y="1617406"/>
            <a:ext cx="1973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E4FA"/>
                </a:highlight>
              </a:rPr>
              <a:t>Women in Egypt, aged 25-45, single and married, middle to upper-middle class, well educated, seeking fashionable plus size clothing.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C2A74-5164-10D3-DF98-88BBD04E3385}"/>
              </a:ext>
            </a:extLst>
          </p:cNvPr>
          <p:cNvSpPr txBox="1"/>
          <p:nvPr/>
        </p:nvSpPr>
        <p:spPr>
          <a:xfrm>
            <a:off x="184031" y="4714682"/>
            <a:ext cx="243016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Raw Material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Production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Marketing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E-commerce Platform Fees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Inventory Holding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Customer Service Expenses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Influencer Collaboration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Design and Development Costs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Operational Expenses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AF7F0-C58C-B2A1-60C4-37F7C063AE23}"/>
              </a:ext>
            </a:extLst>
          </p:cNvPr>
          <p:cNvSpPr txBox="1"/>
          <p:nvPr/>
        </p:nvSpPr>
        <p:spPr>
          <a:xfrm>
            <a:off x="4383958" y="5090651"/>
            <a:ext cx="139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49540-6825-8DBC-9FBB-2140DE1D8FA9}"/>
              </a:ext>
            </a:extLst>
          </p:cNvPr>
          <p:cNvSpPr txBox="1"/>
          <p:nvPr/>
        </p:nvSpPr>
        <p:spPr>
          <a:xfrm>
            <a:off x="7921119" y="5240594"/>
            <a:ext cx="24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Direct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Online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Loyalty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Event booths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8231B-2D59-B610-DA02-7D191ED5863D}"/>
              </a:ext>
            </a:extLst>
          </p:cNvPr>
          <p:cNvSpPr txBox="1"/>
          <p:nvPr/>
        </p:nvSpPr>
        <p:spPr>
          <a:xfrm>
            <a:off x="2508873" y="949757"/>
            <a:ext cx="2030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Market Research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Design Sourcing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Quality Review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Content Creation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Influencer Collaboration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Website Updates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Customer Service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Order Management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highlight>
                <a:srgbClr val="FFE4FA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14455-829A-8D13-ED39-19F03DA8C1F5}"/>
              </a:ext>
            </a:extLst>
          </p:cNvPr>
          <p:cNvSpPr txBox="1"/>
          <p:nvPr/>
        </p:nvSpPr>
        <p:spPr>
          <a:xfrm>
            <a:off x="7457704" y="3074585"/>
            <a:ext cx="2617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Instagram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E4FA"/>
                </a:highlight>
              </a:rPr>
              <a:t>TikTok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06E10-FC74-1A64-330B-56CF806BD116}"/>
              </a:ext>
            </a:extLst>
          </p:cNvPr>
          <p:cNvSpPr txBox="1"/>
          <p:nvPr/>
        </p:nvSpPr>
        <p:spPr>
          <a:xfrm>
            <a:off x="7253004" y="1363559"/>
            <a:ext cx="267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highlight>
                <a:srgbClr val="FFE4FA"/>
              </a:highlight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D4487A3-5CC7-B4A5-BA68-636389706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386" y="2796497"/>
            <a:ext cx="264475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Raw Materials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Financial Resources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Suppliers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Inventory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Customer Service Team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Industry Experts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E-Commerce Website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Analytics Tools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Influencers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B4D356-2F40-DF5F-4EBF-47382CA34DB0}"/>
              </a:ext>
            </a:extLst>
          </p:cNvPr>
          <p:cNvSpPr txBox="1"/>
          <p:nvPr/>
        </p:nvSpPr>
        <p:spPr>
          <a:xfrm>
            <a:off x="229366" y="929030"/>
            <a:ext cx="23803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FE4FA"/>
              </a:highlight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Subscription Services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Fashion Designers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Manufacturers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Suppliers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Shipping Companies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Influencers and bloggers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Retail Partners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Marketing team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E-commerce Platform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Graphic designer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Photographer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Social Media platforms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Reels maker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Website developer</a:t>
            </a: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FE4FA"/>
              </a:highlight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highlight>
                  <a:srgbClr val="FFE4FA"/>
                </a:highlight>
              </a:rPr>
              <a:t>Customer Service Providers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Social Media Management system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highlight>
                  <a:srgbClr val="FFE4FA"/>
                </a:highlight>
              </a:rPr>
              <a:t>CRM System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effectLst/>
              <a:highlight>
                <a:srgbClr val="FFE4FA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FF3F1-DA74-F995-76A2-7A2EA30BF604}"/>
              </a:ext>
            </a:extLst>
          </p:cNvPr>
          <p:cNvSpPr txBox="1"/>
          <p:nvPr/>
        </p:nvSpPr>
        <p:spPr>
          <a:xfrm>
            <a:off x="2122971" y="4714682"/>
            <a:ext cx="13937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Rent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Taxes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Salaries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Internet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Licensing Fees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Shipping Costs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highlight>
                  <a:srgbClr val="FFE4FA"/>
                </a:highlight>
              </a:rPr>
              <a:t>Sourcing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Software and Tools Costs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1D08CE-5906-C25E-DEC8-5B5F2F32FBE5}"/>
              </a:ext>
            </a:extLst>
          </p:cNvPr>
          <p:cNvSpPr txBox="1"/>
          <p:nvPr/>
        </p:nvSpPr>
        <p:spPr>
          <a:xfrm>
            <a:off x="3341353" y="4872151"/>
            <a:ext cx="206045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FFE4FA"/>
                </a:highlight>
              </a:rPr>
              <a:t>Competitors' Strengths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Focus on High-Quality Fabrics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Local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High Funding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Personalized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Established Brand Loyalty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Local Understanding of Consumer Needs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F0645-99E1-08AA-07D0-11A6ED88AA9F}"/>
              </a:ext>
            </a:extLst>
          </p:cNvPr>
          <p:cNvSpPr txBox="1"/>
          <p:nvPr/>
        </p:nvSpPr>
        <p:spPr>
          <a:xfrm>
            <a:off x="5398764" y="4848688"/>
            <a:ext cx="19277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FFE4FA"/>
                </a:highlight>
              </a:rPr>
              <a:t>Competitors' Weaknesses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Limited Awareness Compared to Competitors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Restricted 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Higher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Limited Presence in the Egyptian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E4FA"/>
                </a:highlight>
              </a:rPr>
              <a:t>Shipping Delays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20FC68-A3F7-FBBF-22D9-510FA43E0441}"/>
              </a:ext>
            </a:extLst>
          </p:cNvPr>
          <p:cNvSpPr/>
          <p:nvPr/>
        </p:nvSpPr>
        <p:spPr>
          <a:xfrm>
            <a:off x="3470787" y="107432"/>
            <a:ext cx="8336386" cy="556071"/>
          </a:xfrm>
          <a:prstGeom prst="rect">
            <a:avLst/>
          </a:prstGeom>
          <a:solidFill>
            <a:srgbClr val="F0D4F7"/>
          </a:solidFill>
          <a:ln>
            <a:solidFill>
              <a:srgbClr val="F0D4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solidFill>
                <a:schemeClr val="tx1"/>
              </a:solidFill>
              <a:highlight>
                <a:srgbClr val="FFE4FA"/>
              </a:highligh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4D0E96-D6B0-63D5-0E5F-48FC90B14027}"/>
              </a:ext>
            </a:extLst>
          </p:cNvPr>
          <p:cNvSpPr txBox="1"/>
          <p:nvPr/>
        </p:nvSpPr>
        <p:spPr>
          <a:xfrm>
            <a:off x="2299628" y="183287"/>
            <a:ext cx="1049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highlight>
                <a:srgbClr val="FFE4FA"/>
              </a:highlight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3604D24-221E-7110-4627-5603685D7136}"/>
              </a:ext>
            </a:extLst>
          </p:cNvPr>
          <p:cNvSpPr/>
          <p:nvPr/>
        </p:nvSpPr>
        <p:spPr>
          <a:xfrm>
            <a:off x="10793981" y="542668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BF788-3C75-4D89-7602-CBD0D2ED30E1}"/>
              </a:ext>
            </a:extLst>
          </p:cNvPr>
          <p:cNvSpPr txBox="1"/>
          <p:nvPr/>
        </p:nvSpPr>
        <p:spPr>
          <a:xfrm>
            <a:off x="3441019" y="178621"/>
            <a:ext cx="853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Designed for: </a:t>
            </a:r>
            <a:r>
              <a:rPr lang="en-US" dirty="0">
                <a:highlight>
                  <a:srgbClr val="FFE4FA"/>
                </a:highlight>
              </a:rPr>
              <a:t>Heya Plus Size</a:t>
            </a:r>
            <a:r>
              <a:rPr lang="en-US" b="1" dirty="0">
                <a:highlight>
                  <a:srgbClr val="FFE4FA"/>
                </a:highlight>
              </a:rPr>
              <a:t> Designed By: </a:t>
            </a:r>
            <a:r>
              <a:rPr lang="en-US" dirty="0">
                <a:highlight>
                  <a:srgbClr val="FFE4FA"/>
                </a:highlight>
              </a:rPr>
              <a:t>Sara Hussein  </a:t>
            </a:r>
            <a:r>
              <a:rPr lang="en-US" b="1" dirty="0">
                <a:highlight>
                  <a:srgbClr val="FFE4FA"/>
                </a:highlight>
              </a:rPr>
              <a:t>Date: </a:t>
            </a:r>
            <a:r>
              <a:rPr lang="en-US" dirty="0">
                <a:highlight>
                  <a:srgbClr val="FFE4FA"/>
                </a:highlight>
              </a:rPr>
              <a:t>15</a:t>
            </a:r>
            <a:r>
              <a:rPr lang="en-US" baseline="30000" dirty="0">
                <a:highlight>
                  <a:srgbClr val="FFE4FA"/>
                </a:highlight>
              </a:rPr>
              <a:t>th</a:t>
            </a:r>
            <a:r>
              <a:rPr lang="en-US" dirty="0">
                <a:highlight>
                  <a:srgbClr val="FFE4FA"/>
                </a:highlight>
              </a:rPr>
              <a:t> October 2024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678B64-0AE5-198F-A205-D8BC8C0EDB6D}"/>
              </a:ext>
            </a:extLst>
          </p:cNvPr>
          <p:cNvCxnSpPr>
            <a:cxnSpLocks/>
          </p:cNvCxnSpPr>
          <p:nvPr/>
        </p:nvCxnSpPr>
        <p:spPr>
          <a:xfrm flipH="1">
            <a:off x="4815093" y="861965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E4DA83-0CA6-E6FB-FD23-5583DE41785D}"/>
              </a:ext>
            </a:extLst>
          </p:cNvPr>
          <p:cNvCxnSpPr>
            <a:cxnSpLocks/>
          </p:cNvCxnSpPr>
          <p:nvPr/>
        </p:nvCxnSpPr>
        <p:spPr>
          <a:xfrm flipH="1">
            <a:off x="4930075" y="774397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7369F7-E24E-B75F-B48B-49DE17834EBE}"/>
              </a:ext>
            </a:extLst>
          </p:cNvPr>
          <p:cNvCxnSpPr>
            <a:cxnSpLocks/>
          </p:cNvCxnSpPr>
          <p:nvPr/>
        </p:nvCxnSpPr>
        <p:spPr>
          <a:xfrm>
            <a:off x="5048021" y="2468683"/>
            <a:ext cx="77462" cy="3256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66BABA-AA80-278D-AAB5-D747E8DA7D78}"/>
              </a:ext>
            </a:extLst>
          </p:cNvPr>
          <p:cNvCxnSpPr>
            <a:cxnSpLocks/>
          </p:cNvCxnSpPr>
          <p:nvPr/>
        </p:nvCxnSpPr>
        <p:spPr>
          <a:xfrm flipH="1">
            <a:off x="4936490" y="2325027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EEAEB1-B0AD-1DE3-B920-3FA4149096EE}"/>
              </a:ext>
            </a:extLst>
          </p:cNvPr>
          <p:cNvCxnSpPr>
            <a:cxnSpLocks/>
          </p:cNvCxnSpPr>
          <p:nvPr/>
        </p:nvCxnSpPr>
        <p:spPr>
          <a:xfrm flipH="1">
            <a:off x="4904775" y="2176828"/>
            <a:ext cx="8920" cy="25469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3F9D91-5341-6746-A6EF-6F5F221E9695}"/>
              </a:ext>
            </a:extLst>
          </p:cNvPr>
          <p:cNvSpPr txBox="1"/>
          <p:nvPr/>
        </p:nvSpPr>
        <p:spPr>
          <a:xfrm>
            <a:off x="4233216" y="1254488"/>
            <a:ext cx="1399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Data Collection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Packaging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Shipping Coordination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Customer Follow-Up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Trend Analysis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0CF965-B8BC-159A-21B9-50A463CC014A}"/>
              </a:ext>
            </a:extLst>
          </p:cNvPr>
          <p:cNvSpPr txBox="1"/>
          <p:nvPr/>
        </p:nvSpPr>
        <p:spPr>
          <a:xfrm>
            <a:off x="5061048" y="2792360"/>
            <a:ext cx="21344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Fashion Designers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Distributors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Manufacturers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Shipping Companies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Retailers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highlight>
                  <a:srgbClr val="FFE4FA"/>
                </a:highlight>
              </a:rPr>
              <a:t>Social Media Platforms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E4FA"/>
                </a:highlight>
              </a:rPr>
              <a:t>Marketing Resources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highlight>
                  <a:srgbClr val="FFE4FA"/>
                </a:highlight>
              </a:rPr>
              <a:t>CRM System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E4FA"/>
              </a:highlight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E32830-55FC-E2D7-4F06-DB1D7781EAF6}"/>
              </a:ext>
            </a:extLst>
          </p:cNvPr>
          <p:cNvCxnSpPr>
            <a:cxnSpLocks/>
          </p:cNvCxnSpPr>
          <p:nvPr/>
        </p:nvCxnSpPr>
        <p:spPr>
          <a:xfrm>
            <a:off x="5487109" y="772755"/>
            <a:ext cx="0" cy="1860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B16DD3-8A7C-593D-3BBC-9C24E46A69DA}"/>
              </a:ext>
            </a:extLst>
          </p:cNvPr>
          <p:cNvCxnSpPr>
            <a:cxnSpLocks/>
          </p:cNvCxnSpPr>
          <p:nvPr/>
        </p:nvCxnSpPr>
        <p:spPr>
          <a:xfrm>
            <a:off x="5692589" y="2673424"/>
            <a:ext cx="1601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FD0E13-DC01-A831-8A7F-3176B06E839A}"/>
              </a:ext>
            </a:extLst>
          </p:cNvPr>
          <p:cNvCxnSpPr/>
          <p:nvPr/>
        </p:nvCxnSpPr>
        <p:spPr>
          <a:xfrm>
            <a:off x="4279621" y="2673424"/>
            <a:ext cx="14980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053627-47CE-E66A-0BC8-9305044218DA}"/>
              </a:ext>
            </a:extLst>
          </p:cNvPr>
          <p:cNvCxnSpPr>
            <a:cxnSpLocks/>
          </p:cNvCxnSpPr>
          <p:nvPr/>
        </p:nvCxnSpPr>
        <p:spPr>
          <a:xfrm>
            <a:off x="2646747" y="2673424"/>
            <a:ext cx="17346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EE13FA5-A35F-8D2B-4AF2-812B171B2962}"/>
              </a:ext>
            </a:extLst>
          </p:cNvPr>
          <p:cNvSpPr/>
          <p:nvPr/>
        </p:nvSpPr>
        <p:spPr>
          <a:xfrm>
            <a:off x="295667" y="800575"/>
            <a:ext cx="1815306" cy="27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11F5FA-4602-4237-155D-30EA62F3B1D4}"/>
              </a:ext>
            </a:extLst>
          </p:cNvPr>
          <p:cNvSpPr txBox="1"/>
          <p:nvPr/>
        </p:nvSpPr>
        <p:spPr>
          <a:xfrm>
            <a:off x="439243" y="753220"/>
            <a:ext cx="167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Key Partners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3FAD3-6A33-DA71-D77D-A815587C8604}"/>
              </a:ext>
            </a:extLst>
          </p:cNvPr>
          <p:cNvSpPr/>
          <p:nvPr/>
        </p:nvSpPr>
        <p:spPr>
          <a:xfrm>
            <a:off x="5535663" y="777455"/>
            <a:ext cx="1677273" cy="639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tx1"/>
              </a:solidFill>
              <a:highlight>
                <a:srgbClr val="FFE4FA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7E538-1837-58CA-1370-248A262699EC}"/>
              </a:ext>
            </a:extLst>
          </p:cNvPr>
          <p:cNvSpPr txBox="1"/>
          <p:nvPr/>
        </p:nvSpPr>
        <p:spPr>
          <a:xfrm>
            <a:off x="5600846" y="823449"/>
            <a:ext cx="1660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highlight>
                  <a:srgbClr val="FFE4FA"/>
                </a:highlight>
              </a:rPr>
              <a:t>Value Proposition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CB8D6F-BE25-9DF2-3EBB-4A1F7E08403F}"/>
              </a:ext>
            </a:extLst>
          </p:cNvPr>
          <p:cNvSpPr/>
          <p:nvPr/>
        </p:nvSpPr>
        <p:spPr>
          <a:xfrm>
            <a:off x="2652672" y="763266"/>
            <a:ext cx="2852267" cy="26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BB4A95-42BC-F002-FE16-A1958B152C20}"/>
              </a:ext>
            </a:extLst>
          </p:cNvPr>
          <p:cNvCxnSpPr>
            <a:cxnSpLocks/>
          </p:cNvCxnSpPr>
          <p:nvPr/>
        </p:nvCxnSpPr>
        <p:spPr>
          <a:xfrm flipV="1">
            <a:off x="265348" y="735782"/>
            <a:ext cx="11747128" cy="88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349043C-813D-DD13-F352-B9D94E520890}"/>
              </a:ext>
            </a:extLst>
          </p:cNvPr>
          <p:cNvSpPr/>
          <p:nvPr/>
        </p:nvSpPr>
        <p:spPr>
          <a:xfrm>
            <a:off x="3220990" y="762917"/>
            <a:ext cx="1964928" cy="392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50E2B15-B3F2-EEE0-8221-E9BA081BDBBD}"/>
              </a:ext>
            </a:extLst>
          </p:cNvPr>
          <p:cNvSpPr txBox="1"/>
          <p:nvPr/>
        </p:nvSpPr>
        <p:spPr>
          <a:xfrm>
            <a:off x="3349470" y="726320"/>
            <a:ext cx="16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Key Activities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7B850D6-5C6A-4E34-EF5D-0C409ADD4DC4}"/>
              </a:ext>
            </a:extLst>
          </p:cNvPr>
          <p:cNvSpPr/>
          <p:nvPr/>
        </p:nvSpPr>
        <p:spPr>
          <a:xfrm>
            <a:off x="2679569" y="2703696"/>
            <a:ext cx="2450455" cy="269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B37C3C-6D47-C8E9-EDFE-B59CB75952AB}"/>
              </a:ext>
            </a:extLst>
          </p:cNvPr>
          <p:cNvSpPr txBox="1"/>
          <p:nvPr/>
        </p:nvSpPr>
        <p:spPr>
          <a:xfrm>
            <a:off x="3026480" y="2649808"/>
            <a:ext cx="212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Key Resources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51435D-FCA8-F122-7DB4-D21472B503DD}"/>
              </a:ext>
            </a:extLst>
          </p:cNvPr>
          <p:cNvSpPr/>
          <p:nvPr/>
        </p:nvSpPr>
        <p:spPr>
          <a:xfrm>
            <a:off x="293460" y="4680107"/>
            <a:ext cx="1765417" cy="274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D8EACC6-5FA6-3D00-0E23-6B68EED668FE}"/>
              </a:ext>
            </a:extLst>
          </p:cNvPr>
          <p:cNvSpPr txBox="1"/>
          <p:nvPr/>
        </p:nvSpPr>
        <p:spPr>
          <a:xfrm>
            <a:off x="311879" y="4634979"/>
            <a:ext cx="1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Cost Structure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B5E513D-C1DA-82AB-157E-C73C5F35C3BA}"/>
              </a:ext>
            </a:extLst>
          </p:cNvPr>
          <p:cNvSpPr/>
          <p:nvPr/>
        </p:nvSpPr>
        <p:spPr>
          <a:xfrm>
            <a:off x="9920561" y="765413"/>
            <a:ext cx="2063965" cy="502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FFE4FA"/>
                </a:highlight>
              </a:rPr>
              <a:t>Customer Segment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52E815C-E77E-C9D3-5D25-0D1876DD0F8B}"/>
              </a:ext>
            </a:extLst>
          </p:cNvPr>
          <p:cNvSpPr/>
          <p:nvPr/>
        </p:nvSpPr>
        <p:spPr>
          <a:xfrm>
            <a:off x="7584702" y="4678036"/>
            <a:ext cx="2070308" cy="227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5265D7-87F6-4490-6516-330806DB4DF9}"/>
              </a:ext>
            </a:extLst>
          </p:cNvPr>
          <p:cNvSpPr/>
          <p:nvPr/>
        </p:nvSpPr>
        <p:spPr>
          <a:xfrm>
            <a:off x="7975823" y="4817418"/>
            <a:ext cx="2134426" cy="29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FFE4FA"/>
                </a:highlight>
              </a:rPr>
              <a:t>Revenue stream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8FA676-35F9-1977-229C-263DD937B88A}"/>
              </a:ext>
            </a:extLst>
          </p:cNvPr>
          <p:cNvSpPr/>
          <p:nvPr/>
        </p:nvSpPr>
        <p:spPr>
          <a:xfrm>
            <a:off x="7457704" y="2720355"/>
            <a:ext cx="1783966" cy="258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39AE59-4BCB-EF79-0BD2-32D04A55DE8B}"/>
              </a:ext>
            </a:extLst>
          </p:cNvPr>
          <p:cNvSpPr/>
          <p:nvPr/>
        </p:nvSpPr>
        <p:spPr>
          <a:xfrm>
            <a:off x="7631192" y="2761383"/>
            <a:ext cx="175254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E4FA"/>
              </a:highlight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3A1129-7CF1-2600-EA3C-1402451559E6}"/>
              </a:ext>
            </a:extLst>
          </p:cNvPr>
          <p:cNvSpPr txBox="1"/>
          <p:nvPr/>
        </p:nvSpPr>
        <p:spPr>
          <a:xfrm>
            <a:off x="7890119" y="2724547"/>
            <a:ext cx="1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E4FA"/>
                </a:highlight>
              </a:rPr>
              <a:t>Channels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039C409-D45B-F648-B148-DDB1D726C250}"/>
              </a:ext>
            </a:extLst>
          </p:cNvPr>
          <p:cNvSpPr/>
          <p:nvPr/>
        </p:nvSpPr>
        <p:spPr>
          <a:xfrm>
            <a:off x="7422734" y="783997"/>
            <a:ext cx="2197508" cy="245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AEC8F25-7583-41D8-D340-3A10378DB4D4}"/>
              </a:ext>
            </a:extLst>
          </p:cNvPr>
          <p:cNvSpPr/>
          <p:nvPr/>
        </p:nvSpPr>
        <p:spPr>
          <a:xfrm>
            <a:off x="7400687" y="794269"/>
            <a:ext cx="2081624" cy="547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highlight>
                  <a:srgbClr val="FFE4FA"/>
                </a:highlight>
              </a:rPr>
              <a:t>Customer Relationships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AF18AE6-AD68-1DF3-9730-E67FDF870AF5}"/>
              </a:ext>
            </a:extLst>
          </p:cNvPr>
          <p:cNvCxnSpPr>
            <a:cxnSpLocks/>
          </p:cNvCxnSpPr>
          <p:nvPr/>
        </p:nvCxnSpPr>
        <p:spPr>
          <a:xfrm flipH="1">
            <a:off x="5494020" y="734178"/>
            <a:ext cx="70597" cy="772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01C759-1AC1-9B03-BFFA-350C43513338}"/>
              </a:ext>
            </a:extLst>
          </p:cNvPr>
          <p:cNvCxnSpPr>
            <a:cxnSpLocks/>
          </p:cNvCxnSpPr>
          <p:nvPr/>
        </p:nvCxnSpPr>
        <p:spPr>
          <a:xfrm flipH="1">
            <a:off x="5528991" y="885652"/>
            <a:ext cx="70597" cy="772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9553A56-B106-415A-BD1A-05B6513C98DC}"/>
              </a:ext>
            </a:extLst>
          </p:cNvPr>
          <p:cNvCxnSpPr>
            <a:cxnSpLocks/>
          </p:cNvCxnSpPr>
          <p:nvPr/>
        </p:nvCxnSpPr>
        <p:spPr>
          <a:xfrm flipH="1">
            <a:off x="5488631" y="804615"/>
            <a:ext cx="7318" cy="753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07B6E97-CBAF-CF8C-6A8E-92DBF35306A1}"/>
              </a:ext>
            </a:extLst>
          </p:cNvPr>
          <p:cNvSpPr/>
          <p:nvPr/>
        </p:nvSpPr>
        <p:spPr>
          <a:xfrm>
            <a:off x="9541989" y="753202"/>
            <a:ext cx="156390" cy="381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CC1A18-15EB-0F89-5F5C-9FD57ACF9C9A}"/>
              </a:ext>
            </a:extLst>
          </p:cNvPr>
          <p:cNvSpPr txBox="1"/>
          <p:nvPr/>
        </p:nvSpPr>
        <p:spPr>
          <a:xfrm>
            <a:off x="7279472" y="1362535"/>
            <a:ext cx="261722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E4FA"/>
                </a:highlight>
              </a:rPr>
              <a:t>Build a supportive community by engaging with customers through giveaways, responsive communication, and penetration pricing to build loyalty, Comfortability, and happiness.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E4FA"/>
                </a:highlight>
              </a:rPr>
              <a:t>Sales offer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E4FA"/>
                </a:highlight>
              </a:rPr>
              <a:t> PR campaign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highlight>
                <a:srgbClr val="FFE4FA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highlight>
                <a:srgbClr val="FFE4FA"/>
              </a:highlight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8C635FB-AFAF-667C-D37D-56D4AA6ABA96}"/>
              </a:ext>
            </a:extLst>
          </p:cNvPr>
          <p:cNvCxnSpPr>
            <a:cxnSpLocks/>
          </p:cNvCxnSpPr>
          <p:nvPr/>
        </p:nvCxnSpPr>
        <p:spPr>
          <a:xfrm flipH="1">
            <a:off x="9868453" y="779466"/>
            <a:ext cx="8073" cy="3944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9B41F15-88A9-B9FF-8999-CDC9D71D9328}"/>
              </a:ext>
            </a:extLst>
          </p:cNvPr>
          <p:cNvSpPr/>
          <p:nvPr/>
        </p:nvSpPr>
        <p:spPr>
          <a:xfrm>
            <a:off x="9050231" y="4248558"/>
            <a:ext cx="648147" cy="513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E4FA"/>
              </a:highlight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45DE5C0-A1AA-4160-1855-314C77E855A1}"/>
              </a:ext>
            </a:extLst>
          </p:cNvPr>
          <p:cNvCxnSpPr>
            <a:cxnSpLocks/>
          </p:cNvCxnSpPr>
          <p:nvPr/>
        </p:nvCxnSpPr>
        <p:spPr>
          <a:xfrm>
            <a:off x="8588004" y="4636845"/>
            <a:ext cx="111598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8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116" y="963196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Conversion Rate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720031" y="1892102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8411" y="2110482"/>
            <a:ext cx="2531567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Optimize Landing Pages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938411" y="2536528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user experience and calls to action on landing pages.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720031" y="3289796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8411" y="3508177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A/B Testing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938411" y="3934222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different elements on the website and social media.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720031" y="4687491"/>
            <a:ext cx="6179939" cy="1192014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8411" y="4905871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Retargeting Ads</a:t>
            </a: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938411" y="5331917"/>
            <a:ext cx="574317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retargeting ads to re-engage potential customers.</a:t>
            </a:r>
            <a:endParaRPr lang="en-US" sz="158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EDAC0-CD44-AB79-4209-9972E8C38684}"/>
              </a:ext>
            </a:extLst>
          </p:cNvPr>
          <p:cNvSpPr txBox="1"/>
          <p:nvPr/>
        </p:nvSpPr>
        <p:spPr>
          <a:xfrm>
            <a:off x="4321629" y="1002869"/>
            <a:ext cx="3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date: On February </a:t>
            </a:r>
          </a:p>
          <a:p>
            <a:r>
              <a:rPr lang="en-US" dirty="0"/>
              <a:t>Minimum Cost: 5,000EGP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B300CF60-1356-A0C7-58C1-19369B7510A2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06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5" y="3058120"/>
            <a:ext cx="4718546" cy="589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Retention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3948708"/>
            <a:ext cx="3525738" cy="802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7765" y="5051524"/>
            <a:ext cx="235922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Loyalty Program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1007765" y="5466656"/>
            <a:ext cx="3124696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 program that rewards </a:t>
            </a:r>
            <a:r>
              <a:rPr lang="en-US" sz="1542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repeat purchases</a:t>
            </a: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982" y="3948708"/>
            <a:ext cx="3525838" cy="8020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33504" y="5051524"/>
            <a:ext cx="235922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Feedback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4533503" y="5466656"/>
            <a:ext cx="312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feedback </a:t>
            </a:r>
            <a:r>
              <a:rPr lang="en-US" sz="1542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improve the customer experience.</a:t>
            </a:r>
            <a:endParaRPr lang="en-US" sz="1542" dirty="0">
              <a:highlight>
                <a:srgbClr val="FFE4FA"/>
              </a:highlight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819" y="3948708"/>
            <a:ext cx="3525838" cy="8020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9341" y="5051524"/>
            <a:ext cx="2783383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Post-Purchase Engagement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059341" y="5466656"/>
            <a:ext cx="3124795" cy="64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up with customers after purchases </a:t>
            </a:r>
            <a:r>
              <a:rPr lang="en-US" sz="1542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keep them engaged</a:t>
            </a: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42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CCB73-1A96-1446-F45C-85ED9E805C16}"/>
              </a:ext>
            </a:extLst>
          </p:cNvPr>
          <p:cNvSpPr/>
          <p:nvPr/>
        </p:nvSpPr>
        <p:spPr>
          <a:xfrm>
            <a:off x="9916886" y="6062266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6C0C7110-6CA0-628C-2C39-FF317AB6D11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882750"/>
            <a:ext cx="706963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00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Performance Indicators (KPIs)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4" y="1868389"/>
            <a:ext cx="2474516" cy="15293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8104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24445" y="4478775"/>
            <a:ext cx="2695743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15,000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Impressions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weekly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54000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Reach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weekly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100 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volume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763" y="1868389"/>
            <a:ext cx="2474615" cy="1529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71763" y="3647082"/>
            <a:ext cx="2474615" cy="58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Media Growth &amp; Engagement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330676" y="4498979"/>
            <a:ext cx="2914847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3,000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followers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1,500 increase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engagement rate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23" y="1868389"/>
            <a:ext cx="2474615" cy="15293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45523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Website Traffic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167456" y="4403232"/>
            <a:ext cx="2502954" cy="127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3000 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visit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monthly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282" y="1868389"/>
            <a:ext cx="2474615" cy="15293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19282" y="3647083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Conversation Rate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245236" y="4278131"/>
            <a:ext cx="279436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35:45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Conversion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25:15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Cart abandonment </a:t>
            </a: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10% : 25% </a:t>
            </a:r>
            <a:r>
              <a:rPr lang="en-US" sz="1600" b="1" kern="0" spc="-32" dirty="0">
                <a:solidFill>
                  <a:srgbClr val="FF99C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growth </a:t>
            </a:r>
            <a:r>
              <a:rPr lang="en-US" sz="1600" kern="0" spc="-32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83DCB6-3479-49FA-6B6B-B241ED26116A}"/>
              </a:ext>
            </a:extLst>
          </p:cNvPr>
          <p:cNvSpPr/>
          <p:nvPr/>
        </p:nvSpPr>
        <p:spPr>
          <a:xfrm>
            <a:off x="9899450" y="6283315"/>
            <a:ext cx="2292550" cy="493071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7236FFC-F340-622B-B9A1-4CE6F680F263}"/>
              </a:ext>
            </a:extLst>
          </p:cNvPr>
          <p:cNvSpPr/>
          <p:nvPr/>
        </p:nvSpPr>
        <p:spPr>
          <a:xfrm>
            <a:off x="10868332" y="5724790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59B8-2F7A-FDAA-EA2A-5D171D93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E02FF4-D817-C23E-F5BE-26F42B3F95A5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nk and white frame with hearts&#10;&#10;Description automatically generated">
            <a:extLst>
              <a:ext uri="{FF2B5EF4-FFF2-40B4-BE49-F238E27FC236}">
                <a16:creationId xmlns:a16="http://schemas.microsoft.com/office/drawing/2014/main" id="{638EFA38-6EF2-3A49-8500-87D20A26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" y="322032"/>
            <a:ext cx="10196124" cy="5735320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2B1CD558-A23B-328E-D135-472410062D05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916935-C08A-249D-49A5-B7F7909C9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98" y="508644"/>
            <a:ext cx="8510748" cy="52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FEA6-65AE-493D-75A5-8A0286B5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3441A-7B90-78FC-3EAF-6D87F3611ABE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BC5C7-91AC-BADD-22F0-54C87CFAF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7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EE8B5DB4-247E-53CB-AE33-809B3C544CC6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person in a red dress&#10;&#10;Description automatically generated">
            <a:extLst>
              <a:ext uri="{FF2B5EF4-FFF2-40B4-BE49-F238E27FC236}">
                <a16:creationId xmlns:a16="http://schemas.microsoft.com/office/drawing/2014/main" id="{2A78BBE0-0244-228E-ED28-40D571BD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2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5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5A581-E0FC-9320-259B-B9240B46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FC07B-2A93-0495-069C-11AE5F089382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E6D05-3F2F-66FB-5DB6-1DEDCB5AD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walking in a yellow shirt&#10;&#10;Description automatically generated with medium confidence">
            <a:extLst>
              <a:ext uri="{FF2B5EF4-FFF2-40B4-BE49-F238E27FC236}">
                <a16:creationId xmlns:a16="http://schemas.microsoft.com/office/drawing/2014/main" id="{D5E8824B-97D0-A110-1885-B0A49C5E2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7" name="Freeform 2">
            <a:extLst>
              <a:ext uri="{FF2B5EF4-FFF2-40B4-BE49-F238E27FC236}">
                <a16:creationId xmlns:a16="http://schemas.microsoft.com/office/drawing/2014/main" id="{BB24C501-AF86-8F4A-C0B6-2B6FC6BB5F13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6DCA37-4C4A-BA42-5CAF-169D4949445C}"/>
              </a:ext>
            </a:extLst>
          </p:cNvPr>
          <p:cNvSpPr/>
          <p:nvPr/>
        </p:nvSpPr>
        <p:spPr>
          <a:xfrm>
            <a:off x="10657840" y="6400800"/>
            <a:ext cx="1432560" cy="37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llage of women in different outfits&#10;&#10;Description automatically generated">
            <a:extLst>
              <a:ext uri="{FF2B5EF4-FFF2-40B4-BE49-F238E27FC236}">
                <a16:creationId xmlns:a16="http://schemas.microsoft.com/office/drawing/2014/main" id="{CE07F377-72BD-C1BA-D453-0395813BD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84" y="371320"/>
            <a:ext cx="4612640" cy="6165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A0E4E-A651-7A8B-AAB6-0FBD5EBF4E9A}"/>
              </a:ext>
            </a:extLst>
          </p:cNvPr>
          <p:cNvSpPr txBox="1"/>
          <p:nvPr/>
        </p:nvSpPr>
        <p:spPr>
          <a:xfrm>
            <a:off x="3570584" y="579120"/>
            <a:ext cx="53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DEB6AF"/>
                </a:solidFill>
                <a:highlight>
                  <a:srgbClr val="FFE4FA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ADLaM Display" panose="02010000000000000000" pitchFamily="2" charset="0"/>
                <a:hlinkClick r:id="rId3" tooltip="ig re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 Reel </a:t>
            </a:r>
            <a:endParaRPr lang="en-US" sz="5400" b="1" dirty="0">
              <a:solidFill>
                <a:srgbClr val="DEB6AF"/>
              </a:solidFill>
              <a:highlight>
                <a:srgbClr val="FFE4FA"/>
              </a:highlight>
              <a:latin typeface="Source Sans Pro" panose="020B0503030403020204" pitchFamily="34" charset="0"/>
              <a:ea typeface="Source Sans Pro" panose="020B0503030403020204" pitchFamily="34" charset="0"/>
              <a:cs typeface="ADLaM Display" panose="0201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8354F-BCA4-FEF4-8D9F-D0FE6F6D4A80}"/>
              </a:ext>
            </a:extLst>
          </p:cNvPr>
          <p:cNvSpPr/>
          <p:nvPr/>
        </p:nvSpPr>
        <p:spPr>
          <a:xfrm>
            <a:off x="0" y="0"/>
            <a:ext cx="3570584" cy="6858000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82CCC-7967-6B44-9DAC-3A0D65C55324}"/>
              </a:ext>
            </a:extLst>
          </p:cNvPr>
          <p:cNvSpPr/>
          <p:nvPr/>
        </p:nvSpPr>
        <p:spPr>
          <a:xfrm>
            <a:off x="8183224" y="0"/>
            <a:ext cx="4008776" cy="6858000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E2348764-13FB-4877-67A5-671D4F0D8565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9B2DF-0383-44C8-12CD-B1C0C66634F9}"/>
              </a:ext>
            </a:extLst>
          </p:cNvPr>
          <p:cNvSpPr/>
          <p:nvPr/>
        </p:nvSpPr>
        <p:spPr>
          <a:xfrm>
            <a:off x="1239520" y="17524"/>
            <a:ext cx="7091680" cy="353796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9D522-93E9-D365-6BB7-97022C98E89C}"/>
              </a:ext>
            </a:extLst>
          </p:cNvPr>
          <p:cNvSpPr/>
          <p:nvPr/>
        </p:nvSpPr>
        <p:spPr>
          <a:xfrm>
            <a:off x="3373181" y="6514700"/>
            <a:ext cx="5007446" cy="375826"/>
          </a:xfrm>
          <a:prstGeom prst="rect">
            <a:avLst/>
          </a:prstGeom>
          <a:solidFill>
            <a:srgbClr val="FF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AE779F-1586-74E6-EA73-AC64F13339FD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B78773-33BC-CDD5-23C5-33E9B7939151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E61F2B8-D427-65F6-15BB-965467751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790957"/>
            <a:ext cx="896951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3F863-7596-9C66-01A3-036D523A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E9BCC-FC30-6B0C-D8AA-D8E11A4BF6CD}"/>
              </a:ext>
            </a:extLst>
          </p:cNvPr>
          <p:cNvSpPr/>
          <p:nvPr/>
        </p:nvSpPr>
        <p:spPr>
          <a:xfrm>
            <a:off x="10648335" y="6400800"/>
            <a:ext cx="1455175" cy="38345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6419A54-53E2-4084-6AE4-0EB9D76AE4E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green circle with white circle and text&#10;&#10;Description automatically generated with medium confidence">
            <a:extLst>
              <a:ext uri="{FF2B5EF4-FFF2-40B4-BE49-F238E27FC236}">
                <a16:creationId xmlns:a16="http://schemas.microsoft.com/office/drawing/2014/main" id="{DF61C10E-BD57-BFF0-2073-5013DE2B4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2" y="1228177"/>
            <a:ext cx="4714875" cy="4829175"/>
          </a:xfrm>
          <a:prstGeom prst="rect">
            <a:avLst/>
          </a:prstGeom>
        </p:spPr>
      </p:pic>
      <p:pic>
        <p:nvPicPr>
          <p:cNvPr id="11" name="Picture 10" descr="A graph with orange and yellow bars&#10;&#10;Description automatically generated">
            <a:extLst>
              <a:ext uri="{FF2B5EF4-FFF2-40B4-BE49-F238E27FC236}">
                <a16:creationId xmlns:a16="http://schemas.microsoft.com/office/drawing/2014/main" id="{A76FC066-FC69-2946-B87D-3EFF123C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7702"/>
            <a:ext cx="4848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9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9503" y="3233854"/>
            <a:ext cx="6031885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buSzPct val="100000"/>
              <a:buChar char="•"/>
            </a:pPr>
            <a:r>
              <a:rPr lang="en-US" sz="233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engagement analysis reveals low interaction despite strong impressions. </a:t>
            </a:r>
            <a:endParaRPr lang="en-US" sz="2333" dirty="0"/>
          </a:p>
        </p:txBody>
      </p:sp>
      <p:sp>
        <p:nvSpPr>
          <p:cNvPr id="5" name="Text 2"/>
          <p:cNvSpPr/>
          <p:nvPr/>
        </p:nvSpPr>
        <p:spPr>
          <a:xfrm>
            <a:off x="720030" y="4617244"/>
            <a:ext cx="5850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33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posts had very low minutes viewed</a:t>
            </a:r>
            <a:endParaRPr lang="en-US" sz="2333" dirty="0"/>
          </a:p>
        </p:txBody>
      </p:sp>
      <p:sp>
        <p:nvSpPr>
          <p:cNvPr id="6" name="Text 3"/>
          <p:cNvSpPr/>
          <p:nvPr/>
        </p:nvSpPr>
        <p:spPr>
          <a:xfrm>
            <a:off x="1049140" y="5236964"/>
            <a:ext cx="5850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endParaRPr lang="en-US" sz="158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13811-E263-87AE-7EED-36FEBC217D3A}"/>
              </a:ext>
            </a:extLst>
          </p:cNvPr>
          <p:cNvSpPr txBox="1"/>
          <p:nvPr/>
        </p:nvSpPr>
        <p:spPr>
          <a:xfrm>
            <a:off x="429244" y="631533"/>
            <a:ext cx="585083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0" spc="-105" dirty="0">
                <a:solidFill>
                  <a:srgbClr val="FF99CC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Control, Insights and Improvements|</a:t>
            </a:r>
          </a:p>
          <a:p>
            <a:endParaRPr lang="en-US" sz="4400" b="1" dirty="0">
              <a:solidFill>
                <a:srgbClr val="FF99CC"/>
              </a:solidFill>
              <a:highlight>
                <a:srgbClr val="FFE4FA"/>
              </a:highlight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5B543D0-D9AC-B3DD-2F9D-2F145F4A799C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762" y="2157924"/>
            <a:ext cx="6116872" cy="1865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200" kern="0" spc="-102" dirty="0">
                <a:solidFill>
                  <a:srgbClr val="FF99CC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SWOT Analysis</a:t>
            </a:r>
            <a:endParaRPr lang="en-US" sz="7200" dirty="0">
              <a:solidFill>
                <a:srgbClr val="FF99CC"/>
              </a:solidFill>
              <a:highlight>
                <a:srgbClr val="FFE4FA"/>
              </a:highlight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8987C93-0C50-3DBB-3EB7-665641FB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712570-31BC-2BE8-433C-055F95984310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11908CC-9ADA-B01A-89A5-9961372E7DF4}"/>
              </a:ext>
            </a:extLst>
          </p:cNvPr>
          <p:cNvSpPr/>
          <p:nvPr/>
        </p:nvSpPr>
        <p:spPr>
          <a:xfrm>
            <a:off x="10657114" y="6466114"/>
            <a:ext cx="145868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A3F9E0B6-C942-DF18-4846-71BDAF91AD9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8290" y="894007"/>
            <a:ext cx="6060381" cy="54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kern="0" spc="-6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 Publication Frequency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921643" y="1768574"/>
            <a:ext cx="25400" cy="4150718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119138" y="2176165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24148" y="1978719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8412" y="2057004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42" dirty="0"/>
          </a:p>
        </p:txBody>
      </p:sp>
      <p:sp>
        <p:nvSpPr>
          <p:cNvPr id="8" name="Text 5"/>
          <p:cNvSpPr/>
          <p:nvPr/>
        </p:nvSpPr>
        <p:spPr>
          <a:xfrm>
            <a:off x="1962151" y="1955404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Frequency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1962150" y="2342357"/>
            <a:ext cx="5003800" cy="29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current publication frequency </a:t>
            </a:r>
            <a:r>
              <a:rPr lang="en-US" sz="1458" kern="0" spc="-29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below the industry median</a:t>
            </a: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1119138" y="3422650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24148" y="3225205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8412" y="3303489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42" dirty="0"/>
          </a:p>
        </p:txBody>
      </p:sp>
      <p:sp>
        <p:nvSpPr>
          <p:cNvPr id="13" name="Text 10"/>
          <p:cNvSpPr/>
          <p:nvPr/>
        </p:nvSpPr>
        <p:spPr>
          <a:xfrm>
            <a:off x="1962151" y="3201889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 Frequency</a:t>
            </a:r>
            <a:endParaRPr lang="en-US" sz="1708" dirty="0"/>
          </a:p>
        </p:txBody>
      </p:sp>
      <p:sp>
        <p:nvSpPr>
          <p:cNvPr id="14" name="Text 11"/>
          <p:cNvSpPr/>
          <p:nvPr/>
        </p:nvSpPr>
        <p:spPr>
          <a:xfrm>
            <a:off x="1962150" y="3588842"/>
            <a:ext cx="5003800" cy="59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publication frequency </a:t>
            </a:r>
            <a:r>
              <a:rPr lang="en-US" sz="1458" kern="0" spc="-29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match or exceed industry standards.</a:t>
            </a:r>
            <a:endParaRPr lang="en-US" sz="1458" dirty="0">
              <a:highlight>
                <a:srgbClr val="FFE4FA"/>
              </a:highlight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19138" y="4968181"/>
            <a:ext cx="654050" cy="25400"/>
          </a:xfrm>
          <a:prstGeom prst="roundRect">
            <a:avLst>
              <a:gd name="adj" fmla="val 309012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24148" y="4770735"/>
            <a:ext cx="420390" cy="42039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8412" y="4849019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42" dirty="0"/>
          </a:p>
        </p:txBody>
      </p:sp>
      <p:sp>
        <p:nvSpPr>
          <p:cNvPr id="18" name="Text 15"/>
          <p:cNvSpPr/>
          <p:nvPr/>
        </p:nvSpPr>
        <p:spPr>
          <a:xfrm>
            <a:off x="1962151" y="4747420"/>
            <a:ext cx="2198489" cy="27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Monitor Impact</a:t>
            </a:r>
            <a:endParaRPr lang="en-US" sz="1708" dirty="0"/>
          </a:p>
        </p:txBody>
      </p:sp>
      <p:sp>
        <p:nvSpPr>
          <p:cNvPr id="19" name="Text 16"/>
          <p:cNvSpPr/>
          <p:nvPr/>
        </p:nvSpPr>
        <p:spPr>
          <a:xfrm>
            <a:off x="1962150" y="5134372"/>
            <a:ext cx="5003800" cy="59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engagement metrics to assess the impact of increased frequency.</a:t>
            </a:r>
            <a:endParaRPr lang="en-US" sz="1458" dirty="0"/>
          </a:p>
        </p:txBody>
      </p:sp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89EF7004-6B1D-67D6-A813-8FD30031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95" y="687740"/>
            <a:ext cx="5143076" cy="55779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B6BA83-696C-747B-773A-387E876589FB}"/>
              </a:ext>
            </a:extLst>
          </p:cNvPr>
          <p:cNvSpPr/>
          <p:nvPr/>
        </p:nvSpPr>
        <p:spPr>
          <a:xfrm>
            <a:off x="10564009" y="6368527"/>
            <a:ext cx="1527586" cy="387275"/>
          </a:xfrm>
          <a:prstGeom prst="rect">
            <a:avLst/>
          </a:prstGeom>
          <a:solidFill>
            <a:srgbClr val="F6F5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9EDF8DBA-7BC8-1BB3-FF2C-A1821E180CA5}"/>
              </a:ext>
            </a:extLst>
          </p:cNvPr>
          <p:cNvSpPr/>
          <p:nvPr/>
        </p:nvSpPr>
        <p:spPr>
          <a:xfrm>
            <a:off x="10975972" y="5841659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3435549"/>
            <a:ext cx="518884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Target Audience Content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807245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994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75780" y="4601766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Targeted Audience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1475780" y="5145229"/>
            <a:ext cx="2720182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Facebook ads target women aged </a:t>
            </a:r>
            <a:r>
              <a:rPr lang="en-US" sz="1583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 to 44.</a:t>
            </a:r>
            <a:endParaRPr lang="en-US" sz="1583" dirty="0">
              <a:highlight>
                <a:srgbClr val="FFE4FA"/>
              </a:highlight>
            </a:endParaRPr>
          </a:p>
        </p:txBody>
      </p:sp>
      <p:sp>
        <p:nvSpPr>
          <p:cNvPr id="8" name="Shape 5"/>
          <p:cNvSpPr/>
          <p:nvPr/>
        </p:nvSpPr>
        <p:spPr>
          <a:xfrm>
            <a:off x="4401642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60392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117108" y="4331042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188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Audience Insights</a:t>
            </a:r>
            <a:endParaRPr lang="en-US" sz="1880" dirty="0"/>
          </a:p>
        </p:txBody>
      </p:sp>
      <p:sp>
        <p:nvSpPr>
          <p:cNvPr id="11" name="Text 8"/>
          <p:cNvSpPr/>
          <p:nvPr/>
        </p:nvSpPr>
        <p:spPr>
          <a:xfrm>
            <a:off x="5070177" y="5006579"/>
            <a:ext cx="2720182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Facebook's audience insights to </a:t>
            </a:r>
            <a:r>
              <a:rPr lang="en-US" sz="1583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segments </a:t>
            </a: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that responded well to the ads.</a:t>
            </a:r>
            <a:endParaRPr lang="en-US" sz="1583" dirty="0"/>
          </a:p>
        </p:txBody>
      </p:sp>
      <p:sp>
        <p:nvSpPr>
          <p:cNvPr id="12" name="Shape 9"/>
          <p:cNvSpPr/>
          <p:nvPr/>
        </p:nvSpPr>
        <p:spPr>
          <a:xfrm>
            <a:off x="7996040" y="4580533"/>
            <a:ext cx="462856" cy="462856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54789" y="4666754"/>
            <a:ext cx="145257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664575" y="4580533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Engagement Strategy</a:t>
            </a:r>
            <a:endParaRPr lang="en-US" sz="1875" dirty="0"/>
          </a:p>
        </p:txBody>
      </p:sp>
      <p:sp>
        <p:nvSpPr>
          <p:cNvPr id="15" name="Text 12"/>
          <p:cNvSpPr/>
          <p:nvPr/>
        </p:nvSpPr>
        <p:spPr>
          <a:xfrm>
            <a:off x="8664575" y="5017465"/>
            <a:ext cx="2720182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engaging </a:t>
            </a:r>
            <a:r>
              <a:rPr lang="en-US" sz="1583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</a:t>
            </a: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that </a:t>
            </a:r>
            <a:r>
              <a:rPr lang="en-US" sz="1583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resonates</a:t>
            </a: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with this target audience.</a:t>
            </a:r>
            <a:endParaRPr lang="en-US" sz="158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3E70A7-EEC1-9B8E-0CC7-C71D761E8A59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52DE7D30-436F-5ED7-1CB8-7BA1E217F5D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5" y="3332857"/>
            <a:ext cx="6763246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Experiment with Visual Formats</a:t>
            </a:r>
            <a:endParaRPr lang="en-US" sz="3792" dirty="0"/>
          </a:p>
        </p:txBody>
      </p:sp>
      <p:sp>
        <p:nvSpPr>
          <p:cNvPr id="4" name="Shape 1"/>
          <p:cNvSpPr/>
          <p:nvPr/>
        </p:nvSpPr>
        <p:spPr>
          <a:xfrm>
            <a:off x="807244" y="4246463"/>
            <a:ext cx="3388718" cy="185043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5624" y="44648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Carousel Format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1025625" y="4890890"/>
            <a:ext cx="295195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Experiment with carousel photo formats to enhance visual appeal.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7479614" y="4286251"/>
            <a:ext cx="3388718" cy="185043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56793" y="4414643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Video and Reels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7744177" y="4846996"/>
            <a:ext cx="2951956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creating engaging videos and reels to capture audience interest.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8214419" y="4464844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8214420" y="4890890"/>
            <a:ext cx="295195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endParaRPr lang="en-US" sz="158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577BA-DAF2-B550-C8E4-CC541AF081D9}"/>
              </a:ext>
            </a:extLst>
          </p:cNvPr>
          <p:cNvSpPr/>
          <p:nvPr/>
        </p:nvSpPr>
        <p:spPr>
          <a:xfrm>
            <a:off x="9811105" y="61467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67817AA7-ED54-A278-ED14-6540F3496E0D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94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76" y="2601718"/>
            <a:ext cx="4507012" cy="56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kern="0" spc="-7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Engagement Strategies</a:t>
            </a:r>
            <a:endParaRPr lang="en-US" sz="354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1" y="3346519"/>
            <a:ext cx="3525738" cy="7661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9731" y="4245013"/>
            <a:ext cx="22534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Clear CTAs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306376" y="4758372"/>
            <a:ext cx="3142754" cy="61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 clear CTAs in posts to 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invite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CCFF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followers to engage.</a:t>
            </a:r>
            <a:endParaRPr lang="en-US" sz="1500" dirty="0">
              <a:highlight>
                <a:srgbClr val="FFE4FA"/>
              </a:highlight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82" y="3342896"/>
            <a:ext cx="3525838" cy="7661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9005" y="4222569"/>
            <a:ext cx="22534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A/B Testing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071636" y="4720436"/>
            <a:ext cx="4053792" cy="2137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A/B testing different types of posts to see 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resonates better </a:t>
            </a: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the audience.</a:t>
            </a:r>
          </a:p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endParaRPr lang="en-US" sz="1500" kern="0" spc="-30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285750" indent="-285750">
              <a:lnSpc>
                <a:spcPts val="2583"/>
              </a:lnSpc>
              <a:buFont typeface="Arial" panose="020B0604020202020204" pitchFamily="34" charset="0"/>
              <a:buChar char="•"/>
            </a:pPr>
            <a:r>
              <a:rPr lang="en-US" sz="15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retargeting campaigns to</a:t>
            </a:r>
            <a:r>
              <a:rPr lang="en-US" sz="1500" kern="0" spc="-32" dirty="0">
                <a:solidFill>
                  <a:srgbClr val="272525"/>
                </a:solidFill>
                <a:highlight>
                  <a:srgbClr val="FFCCFF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re-engage</a:t>
            </a:r>
            <a:r>
              <a:rPr lang="en-US" sz="1500" kern="0" spc="-32" dirty="0">
                <a:solidFill>
                  <a:srgbClr val="272525"/>
                </a:solidFill>
                <a:highlight>
                  <a:srgbClr val="FFCCFF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previous viewers.</a:t>
            </a:r>
            <a:endParaRPr lang="en-US" sz="1500" dirty="0">
              <a:highlight>
                <a:srgbClr val="FFE4FA"/>
              </a:highlight>
            </a:endParaRPr>
          </a:p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508" y="3342896"/>
            <a:ext cx="3525838" cy="7661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824585" y="4237680"/>
            <a:ext cx="242768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Influencer Collaboration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544909" y="4765573"/>
            <a:ext cx="2987035" cy="61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influencers to 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CCFF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reach</a:t>
            </a:r>
            <a:r>
              <a:rPr lang="en-US" sz="1500" kern="0" spc="-30" dirty="0">
                <a:solidFill>
                  <a:srgbClr val="272525"/>
                </a:solidFill>
                <a:highlight>
                  <a:srgbClr val="FFCCFF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engagement.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585028-376A-9410-0883-244B76740E8C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7DD9822A-D1CF-695D-C7EA-EABC8347CD7C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330" y="1577829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 Enhancement</a:t>
            </a:r>
            <a:endParaRPr lang="en-US" sz="3792" dirty="0">
              <a:highlight>
                <a:srgbClr val="FFE4FA"/>
              </a:highlight>
            </a:endParaRPr>
          </a:p>
        </p:txBody>
      </p:sp>
      <p:sp>
        <p:nvSpPr>
          <p:cNvPr id="8" name="Text 6"/>
          <p:cNvSpPr/>
          <p:nvPr/>
        </p:nvSpPr>
        <p:spPr>
          <a:xfrm>
            <a:off x="8205193" y="3821014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endParaRPr lang="en-US" sz="158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939F5-C776-0BD7-0065-1B14157B351D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65CB291-0CB5-A915-DC91-5E38696CC52F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646861" y="3036986"/>
            <a:ext cx="3410334" cy="1684190"/>
          </a:xfrm>
          <a:prstGeom prst="roundRect">
            <a:avLst>
              <a:gd name="adj" fmla="val 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20160-0717-D0B8-5688-FEF18465C22D}"/>
              </a:ext>
            </a:extLst>
          </p:cNvPr>
          <p:cNvSpPr txBox="1"/>
          <p:nvPr/>
        </p:nvSpPr>
        <p:spPr>
          <a:xfrm>
            <a:off x="7863667" y="3690546"/>
            <a:ext cx="3190776" cy="73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83"/>
              </a:lnSpc>
            </a:pPr>
            <a:r>
              <a:rPr lang="en-US" sz="158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high-quality images and videos to enhance visual appeal.</a:t>
            </a:r>
            <a:endParaRPr lang="en-US" sz="158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4A558-DE93-A890-EC35-F03331F259CA}"/>
              </a:ext>
            </a:extLst>
          </p:cNvPr>
          <p:cNvSpPr txBox="1"/>
          <p:nvPr/>
        </p:nvSpPr>
        <p:spPr>
          <a:xfrm>
            <a:off x="7905871" y="3133139"/>
            <a:ext cx="2573348" cy="386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75"/>
              </a:lnSpc>
            </a:pPr>
            <a:r>
              <a:rPr lang="en-US" sz="1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High-Quality Visuals</a:t>
            </a:r>
            <a:endParaRPr lang="en-US" sz="18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A925230B-3028-197E-20FF-EC0B0D3E06D4}"/>
              </a:ext>
            </a:extLst>
          </p:cNvPr>
          <p:cNvSpPr/>
          <p:nvPr/>
        </p:nvSpPr>
        <p:spPr>
          <a:xfrm>
            <a:off x="1354364" y="2947288"/>
            <a:ext cx="3190776" cy="1684190"/>
          </a:xfrm>
          <a:prstGeom prst="roundRect">
            <a:avLst>
              <a:gd name="adj" fmla="val 46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7" name="Text 1"/>
          <p:cNvSpPr/>
          <p:nvPr/>
        </p:nvSpPr>
        <p:spPr>
          <a:xfrm>
            <a:off x="1754551" y="3133139"/>
            <a:ext cx="2420442" cy="30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875" kern="0" spc="-3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Creative Design</a:t>
            </a:r>
            <a:endParaRPr lang="en-US" sz="1875" dirty="0"/>
          </a:p>
        </p:txBody>
      </p:sp>
      <p:sp>
        <p:nvSpPr>
          <p:cNvPr id="18" name="Text 2"/>
          <p:cNvSpPr/>
          <p:nvPr/>
        </p:nvSpPr>
        <p:spPr>
          <a:xfrm>
            <a:off x="1523751" y="3690546"/>
            <a:ext cx="3190776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content with a creative designer for better engagement.</a:t>
            </a:r>
            <a:endParaRPr lang="en-US" sz="1583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91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6131" y="396082"/>
            <a:ext cx="3389213" cy="42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667" kern="0" spc="-5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Cross Promotion</a:t>
            </a:r>
            <a:endParaRPr lang="en-US" sz="266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31" y="1035744"/>
            <a:ext cx="360065" cy="3600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6131" y="1539776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Facebook Stories</a:t>
            </a:r>
            <a:endParaRPr lang="en-US" sz="1333" dirty="0"/>
          </a:p>
        </p:txBody>
      </p:sp>
      <p:sp>
        <p:nvSpPr>
          <p:cNvPr id="6" name="Text 2"/>
          <p:cNvSpPr/>
          <p:nvPr/>
        </p:nvSpPr>
        <p:spPr>
          <a:xfrm>
            <a:off x="5076131" y="1838028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stories on both Facebook and Instagram.</a:t>
            </a:r>
            <a:endParaRPr lang="en-US" sz="11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131" y="2500610"/>
            <a:ext cx="360065" cy="3600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6131" y="3004642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Instagram Stories</a:t>
            </a:r>
            <a:endParaRPr lang="en-US" sz="1333" dirty="0"/>
          </a:p>
        </p:txBody>
      </p:sp>
      <p:sp>
        <p:nvSpPr>
          <p:cNvPr id="9" name="Text 4"/>
          <p:cNvSpPr/>
          <p:nvPr/>
        </p:nvSpPr>
        <p:spPr>
          <a:xfrm>
            <a:off x="5076131" y="3302893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stories on both Facebook and Instagram.</a:t>
            </a:r>
            <a:endParaRPr lang="en-US" sz="112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131" y="3965476"/>
            <a:ext cx="360065" cy="3600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76131" y="4469507"/>
            <a:ext cx="177462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Generated Content</a:t>
            </a:r>
            <a:endParaRPr lang="en-US" sz="1333" dirty="0"/>
          </a:p>
        </p:txBody>
      </p:sp>
      <p:sp>
        <p:nvSpPr>
          <p:cNvPr id="12" name="Text 6"/>
          <p:cNvSpPr/>
          <p:nvPr/>
        </p:nvSpPr>
        <p:spPr>
          <a:xfrm>
            <a:off x="5076131" y="4767758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user generated content to </a:t>
            </a:r>
            <a:r>
              <a:rPr lang="en-US" sz="1125" kern="0" spc="-2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engagement.</a:t>
            </a:r>
            <a:endParaRPr lang="en-US" sz="1125" dirty="0">
              <a:highlight>
                <a:srgbClr val="FFE4FA"/>
              </a:highlight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131" y="5430342"/>
            <a:ext cx="360065" cy="3600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76131" y="5934372"/>
            <a:ext cx="1694557" cy="21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Reviews</a:t>
            </a:r>
            <a:endParaRPr lang="en-US" sz="1333" dirty="0"/>
          </a:p>
        </p:txBody>
      </p:sp>
      <p:sp>
        <p:nvSpPr>
          <p:cNvPr id="15" name="Text 8"/>
          <p:cNvSpPr/>
          <p:nvPr/>
        </p:nvSpPr>
        <p:spPr>
          <a:xfrm>
            <a:off x="5076131" y="6232624"/>
            <a:ext cx="6611739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reviews and testimonials </a:t>
            </a:r>
            <a:r>
              <a:rPr lang="en-US" sz="1125" kern="0" spc="-2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build trust and credibility.</a:t>
            </a:r>
            <a:endParaRPr lang="en-US" sz="1125" dirty="0">
              <a:highlight>
                <a:srgbClr val="FFE4FA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54805-2B01-C9D8-904B-28DD08A6CE8E}"/>
              </a:ext>
            </a:extLst>
          </p:cNvPr>
          <p:cNvSpPr/>
          <p:nvPr/>
        </p:nvSpPr>
        <p:spPr>
          <a:xfrm>
            <a:off x="9916886" y="6062547"/>
            <a:ext cx="2275114" cy="71125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8B716CE4-E023-BBDF-503A-9C1471051BC2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31" y="2807594"/>
            <a:ext cx="4840883" cy="60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kern="0" spc="-76" dirty="0">
                <a:solidFill>
                  <a:srgbClr val="000000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Any Questions?</a:t>
            </a:r>
            <a:endParaRPr lang="en-US" sz="3792" dirty="0">
              <a:highlight>
                <a:srgbClr val="FFE4FA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720031" y="4681897"/>
            <a:ext cx="61799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400" kern="0" spc="-32" dirty="0">
                <a:solidFill>
                  <a:srgbClr val="272525"/>
                </a:solidFill>
                <a:highlight>
                  <a:srgbClr val="FFE4FA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to questions and discussion.</a:t>
            </a:r>
            <a:endParaRPr lang="en-US" sz="2400" dirty="0">
              <a:highlight>
                <a:srgbClr val="FFE4FA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70621" y="359253"/>
            <a:ext cx="6290668" cy="1249423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770621" y="43758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Strengths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70621" y="1958574"/>
            <a:ext cx="6290668" cy="1089521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52171" y="1644674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Weaknesses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32921" y="3255665"/>
            <a:ext cx="3583260" cy="35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749703" y="3461648"/>
            <a:ext cx="6290668" cy="1089521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indent="457200">
              <a:lnSpc>
                <a:spcPct val="150000"/>
              </a:lnSpc>
            </a:pPr>
            <a:endParaRPr lang="en-US" sz="14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360714" y="3114427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Opportunities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806303" y="5005078"/>
            <a:ext cx="6290668" cy="1493669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indent="457200">
              <a:lnSpc>
                <a:spcPct val="150000"/>
              </a:lnSpc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15381" y="4609892"/>
            <a:ext cx="2234208" cy="27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7200">
              <a:lnSpc>
                <a:spcPct val="150000"/>
              </a:lnSpc>
            </a:pPr>
            <a:r>
              <a:rPr lang="en-US" sz="1400" kern="0" spc="-35" dirty="0">
                <a:solidFill>
                  <a:srgbClr val="27252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erif Pro Semi Bold" pitchFamily="34" charset="-120"/>
              </a:rPr>
              <a:t>Threats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061289" y="4772315"/>
            <a:ext cx="269789" cy="1346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8032F-96E0-6453-3DDF-A279D311959F}"/>
              </a:ext>
            </a:extLst>
          </p:cNvPr>
          <p:cNvSpPr txBox="1"/>
          <p:nvPr/>
        </p:nvSpPr>
        <p:spPr>
          <a:xfrm>
            <a:off x="4665713" y="487029"/>
            <a:ext cx="3332647" cy="167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 Quality Products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Trendy Styles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 Positivity Philosophy</a:t>
            </a: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646C4-2621-3CC7-C2D4-7E0A0141370C}"/>
              </a:ext>
            </a:extLst>
          </p:cNvPr>
          <p:cNvSpPr txBox="1"/>
          <p:nvPr/>
        </p:nvSpPr>
        <p:spPr>
          <a:xfrm>
            <a:off x="4686788" y="3513734"/>
            <a:ext cx="3145065" cy="155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Growing Market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Minimal Competitors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7E117-A0CE-A58C-4730-4F0422B14BB7}"/>
              </a:ext>
            </a:extLst>
          </p:cNvPr>
          <p:cNvSpPr txBox="1"/>
          <p:nvPr/>
        </p:nvSpPr>
        <p:spPr>
          <a:xfrm>
            <a:off x="4655689" y="4734612"/>
            <a:ext cx="2851894" cy="230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Economic Uncertainty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Supply Chain Disruptions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Niche Market Risks</a:t>
            </a:r>
          </a:p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1714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6423F-8452-6BC0-820A-42BE9059C052}"/>
              </a:ext>
            </a:extLst>
          </p:cNvPr>
          <p:cNvSpPr txBox="1"/>
          <p:nvPr/>
        </p:nvSpPr>
        <p:spPr>
          <a:xfrm>
            <a:off x="4686788" y="1999781"/>
            <a:ext cx="3473059" cy="22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Limited Financial Resources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Low Experience</a:t>
            </a: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marR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9A409-19BB-F8E4-789C-58CCBC778940}"/>
              </a:ext>
            </a:extLst>
          </p:cNvPr>
          <p:cNvSpPr txBox="1"/>
          <p:nvPr/>
        </p:nvSpPr>
        <p:spPr>
          <a:xfrm>
            <a:off x="7979406" y="4914987"/>
            <a:ext cx="3050784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Currency Dependency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Potential New Entrants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2D4AB-6ED0-2EA3-1620-237ADBD24AB8}"/>
              </a:ext>
            </a:extLst>
          </p:cNvPr>
          <p:cNvSpPr txBox="1"/>
          <p:nvPr/>
        </p:nvSpPr>
        <p:spPr>
          <a:xfrm>
            <a:off x="7998360" y="5751912"/>
            <a:ext cx="3757011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Challenges with Distributors</a:t>
            </a:r>
          </a:p>
          <a:p>
            <a:pPr marL="57150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Brand Loyalty of Competitors</a:t>
            </a:r>
          </a:p>
          <a:p>
            <a:pPr marL="57150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DFF6C-BA07-B267-BE7E-E10FAD12F145}"/>
              </a:ext>
            </a:extLst>
          </p:cNvPr>
          <p:cNvSpPr txBox="1"/>
          <p:nvPr/>
        </p:nvSpPr>
        <p:spPr>
          <a:xfrm>
            <a:off x="7902415" y="3364138"/>
            <a:ext cx="3217534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Cultural Fit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Online Expansion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Changing Preferences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8FA39-E5E5-562E-A269-B41964F5C578}"/>
              </a:ext>
            </a:extLst>
          </p:cNvPr>
          <p:cNvSpPr txBox="1"/>
          <p:nvPr/>
        </p:nvSpPr>
        <p:spPr>
          <a:xfrm>
            <a:off x="7897086" y="1868046"/>
            <a:ext cx="3447638" cy="123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Limited Brand Recognition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Production Delays</a:t>
            </a:r>
          </a:p>
          <a:p>
            <a:pPr marL="285750" marR="0" indent="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Low Profit Margins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1405D-D37D-3E78-3B9E-13CFFBD307FE}"/>
              </a:ext>
            </a:extLst>
          </p:cNvPr>
          <p:cNvSpPr txBox="1"/>
          <p:nvPr/>
        </p:nvSpPr>
        <p:spPr>
          <a:xfrm>
            <a:off x="7883440" y="305648"/>
            <a:ext cx="3447638" cy="135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Digital Marketing Expertise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Marketing Activities </a:t>
            </a:r>
          </a:p>
          <a:p>
            <a:pPr marL="28575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Trend Diversification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9C2338-445B-D07E-6BFD-802FE9E8FD59}"/>
              </a:ext>
            </a:extLst>
          </p:cNvPr>
          <p:cNvSpPr/>
          <p:nvPr/>
        </p:nvSpPr>
        <p:spPr>
          <a:xfrm>
            <a:off x="11415252" y="5860026"/>
            <a:ext cx="776748" cy="942568"/>
          </a:xfrm>
          <a:prstGeom prst="rect">
            <a:avLst/>
          </a:prstGeom>
          <a:solidFill>
            <a:srgbClr val="FD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AADA9-C955-D116-DAE5-BDE1CB5CBEBF}"/>
              </a:ext>
            </a:extLst>
          </p:cNvPr>
          <p:cNvSpPr/>
          <p:nvPr/>
        </p:nvSpPr>
        <p:spPr>
          <a:xfrm>
            <a:off x="10558437" y="6526299"/>
            <a:ext cx="1476936" cy="239327"/>
          </a:xfrm>
          <a:prstGeom prst="rect">
            <a:avLst/>
          </a:prstGeom>
          <a:solidFill>
            <a:srgbClr val="FD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009410B-2A4C-BEC9-E901-F1D952A76866}"/>
              </a:ext>
            </a:extLst>
          </p:cNvPr>
          <p:cNvSpPr/>
          <p:nvPr/>
        </p:nvSpPr>
        <p:spPr>
          <a:xfrm>
            <a:off x="10986851" y="5699596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C04C-0C5A-4D31-02E1-7011E741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2DA2DA-EBD6-88DB-38D3-8C446D0813F8}"/>
              </a:ext>
            </a:extLst>
          </p:cNvPr>
          <p:cNvSpPr/>
          <p:nvPr/>
        </p:nvSpPr>
        <p:spPr>
          <a:xfrm>
            <a:off x="483877" y="1721906"/>
            <a:ext cx="5998201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8800" kern="0" spc="-102" dirty="0">
                <a:solidFill>
                  <a:srgbClr val="FF99CC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</a:rPr>
              <a:t>SMART Objectives</a:t>
            </a:r>
            <a:endParaRPr lang="en-US" sz="8800" dirty="0">
              <a:solidFill>
                <a:srgbClr val="FF99CC"/>
              </a:solidFill>
              <a:highlight>
                <a:srgbClr val="FFE4FA"/>
              </a:highlight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691584F-A118-9AFA-A6BB-BC45434F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73FD6D-53B5-FCE1-E71D-A2A29309D7E7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BE555E9-0BA8-EE9F-5A0B-52C31AEC5B92}"/>
              </a:ext>
            </a:extLst>
          </p:cNvPr>
          <p:cNvSpPr/>
          <p:nvPr/>
        </p:nvSpPr>
        <p:spPr>
          <a:xfrm>
            <a:off x="10297886" y="6389914"/>
            <a:ext cx="1807027" cy="42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038F8F21-A598-EFAF-46FC-828C033E0DAA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3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EEDB9-1DD5-89DA-FA95-11062C561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656FDB-E0DD-E3D0-1835-3F752F0B5949}"/>
              </a:ext>
            </a:extLst>
          </p:cNvPr>
          <p:cNvSpPr/>
          <p:nvPr/>
        </p:nvSpPr>
        <p:spPr>
          <a:xfrm>
            <a:off x="673894" y="529531"/>
            <a:ext cx="4530428" cy="566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42" kern="0" spc="-72" dirty="0">
                <a:solidFill>
                  <a:srgbClr val="000000"/>
                </a:solidFill>
                <a:ea typeface="Source Serif Pro Semi Bold"/>
                <a:cs typeface="Source Serif Pro Semi Bold" pitchFamily="34" charset="-120"/>
              </a:rPr>
              <a:t>SMART Objectives</a:t>
            </a:r>
            <a:endParaRPr lang="en-US" sz="3542" dirty="0">
              <a:ea typeface="Source Serif Pro Semi Bold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3FEC889-31BD-AA73-1B80-1D8DEE0BE938}"/>
              </a:ext>
            </a:extLst>
          </p:cNvPr>
          <p:cNvSpPr/>
          <p:nvPr/>
        </p:nvSpPr>
        <p:spPr>
          <a:xfrm>
            <a:off x="949920" y="1384498"/>
            <a:ext cx="25400" cy="4943872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3E6190-71C4-E197-7EF4-82E8F25F1378}"/>
              </a:ext>
            </a:extLst>
          </p:cNvPr>
          <p:cNvSpPr/>
          <p:nvPr/>
        </p:nvSpPr>
        <p:spPr>
          <a:xfrm>
            <a:off x="1153816" y="1804988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20B4A80-9B6C-E982-77C7-EED4850A9943}"/>
              </a:ext>
            </a:extLst>
          </p:cNvPr>
          <p:cNvSpPr/>
          <p:nvPr/>
        </p:nvSpPr>
        <p:spPr>
          <a:xfrm>
            <a:off x="746026" y="1601094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C014E21-9305-7942-1F09-E10819C7A341}"/>
              </a:ext>
            </a:extLst>
          </p:cNvPr>
          <p:cNvSpPr/>
          <p:nvPr/>
        </p:nvSpPr>
        <p:spPr>
          <a:xfrm>
            <a:off x="894656" y="1681758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25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78AB977-4C99-68AA-B1B1-5010E60F5C3E}"/>
              </a:ext>
            </a:extLst>
          </p:cNvPr>
          <p:cNvSpPr/>
          <p:nvPr/>
        </p:nvSpPr>
        <p:spPr>
          <a:xfrm>
            <a:off x="2021582" y="1576983"/>
            <a:ext cx="2307828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b="1" kern="0" spc="-36" dirty="0">
                <a:solidFill>
                  <a:srgbClr val="272525"/>
                </a:solidFill>
                <a:highlight>
                  <a:srgbClr val="FF99CC"/>
                </a:highlight>
                <a:ea typeface="Source Serif Pro Semi Bold" pitchFamily="34" charset="-122"/>
                <a:cs typeface="Source Serif Pro Semi Bold" pitchFamily="34" charset="-120"/>
              </a:rPr>
              <a:t>Brand Awareness</a:t>
            </a:r>
            <a:endParaRPr lang="en-US" sz="2000" b="1" dirty="0">
              <a:highlight>
                <a:srgbClr val="FF99CC"/>
              </a:highlight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11DC09C7-714C-C78C-B92B-7E454A58F036}"/>
              </a:ext>
            </a:extLst>
          </p:cNvPr>
          <p:cNvSpPr/>
          <p:nvPr/>
        </p:nvSpPr>
        <p:spPr>
          <a:xfrm>
            <a:off x="1153816" y="3089077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5FFF0E38-4346-F110-492D-A87202C08244}"/>
              </a:ext>
            </a:extLst>
          </p:cNvPr>
          <p:cNvSpPr/>
          <p:nvPr/>
        </p:nvSpPr>
        <p:spPr>
          <a:xfrm>
            <a:off x="746026" y="2885182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484A9CE-0D97-FAB9-A8DF-5DCB44E5B47E}"/>
              </a:ext>
            </a:extLst>
          </p:cNvPr>
          <p:cNvSpPr/>
          <p:nvPr/>
        </p:nvSpPr>
        <p:spPr>
          <a:xfrm>
            <a:off x="894656" y="2965847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25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46442EF-5B11-9A1C-8482-1737C979F77E}"/>
              </a:ext>
            </a:extLst>
          </p:cNvPr>
          <p:cNvSpPr/>
          <p:nvPr/>
        </p:nvSpPr>
        <p:spPr>
          <a:xfrm>
            <a:off x="2021582" y="2978556"/>
            <a:ext cx="2265164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b="1" dirty="0">
                <a:effectLst/>
                <a:highlight>
                  <a:srgbClr val="FF99CC"/>
                </a:highlight>
                <a:ea typeface="Aptos" panose="020B0004020202020204" pitchFamily="34" charset="0"/>
              </a:rPr>
              <a:t>Social </a:t>
            </a:r>
            <a:r>
              <a:rPr lang="en-US" sz="2000" b="1" dirty="0">
                <a:highlight>
                  <a:srgbClr val="FF99CC"/>
                </a:highlight>
                <a:ea typeface="Aptos" panose="020B0004020202020204" pitchFamily="34" charset="0"/>
              </a:rPr>
              <a:t>Me</a:t>
            </a:r>
            <a:r>
              <a:rPr lang="en-US" sz="2000" b="1" dirty="0">
                <a:effectLst/>
                <a:highlight>
                  <a:srgbClr val="FF99CC"/>
                </a:highlight>
                <a:ea typeface="Aptos" panose="020B0004020202020204" pitchFamily="34" charset="0"/>
              </a:rPr>
              <a:t>dia Growth &amp;</a:t>
            </a:r>
            <a:r>
              <a:rPr lang="en-US" sz="2000" b="1" dirty="0">
                <a:highlight>
                  <a:srgbClr val="FF99CC"/>
                </a:highlight>
                <a:ea typeface="Aptos" panose="020B0004020202020204" pitchFamily="34" charset="0"/>
              </a:rPr>
              <a:t>E</a:t>
            </a:r>
            <a:r>
              <a:rPr lang="en-US" sz="2000" b="1" dirty="0">
                <a:effectLst/>
                <a:highlight>
                  <a:srgbClr val="FF99CC"/>
                </a:highlight>
                <a:ea typeface="Aptos" panose="020B0004020202020204" pitchFamily="34" charset="0"/>
              </a:rPr>
              <a:t>ngagement</a:t>
            </a:r>
            <a:endParaRPr lang="en-US" b="1" dirty="0">
              <a:highlight>
                <a:srgbClr val="FF99CC"/>
              </a:highlight>
            </a:endParaRP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9AA376E5-439C-88C2-C35A-2116039D69F2}"/>
              </a:ext>
            </a:extLst>
          </p:cNvPr>
          <p:cNvSpPr/>
          <p:nvPr/>
        </p:nvSpPr>
        <p:spPr>
          <a:xfrm>
            <a:off x="1153816" y="4373166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78736E0F-2EC3-94AE-30A8-D76A9C38DD5C}"/>
              </a:ext>
            </a:extLst>
          </p:cNvPr>
          <p:cNvSpPr/>
          <p:nvPr/>
        </p:nvSpPr>
        <p:spPr>
          <a:xfrm>
            <a:off x="746026" y="4169271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624B4B4-1407-5692-3E8C-5AD9405702F4}"/>
              </a:ext>
            </a:extLst>
          </p:cNvPr>
          <p:cNvSpPr/>
          <p:nvPr/>
        </p:nvSpPr>
        <p:spPr>
          <a:xfrm>
            <a:off x="894656" y="4249936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25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9CB266BB-D8B2-30F8-00DD-A036F87C9EA5}"/>
              </a:ext>
            </a:extLst>
          </p:cNvPr>
          <p:cNvSpPr/>
          <p:nvPr/>
        </p:nvSpPr>
        <p:spPr>
          <a:xfrm>
            <a:off x="2021582" y="4141344"/>
            <a:ext cx="2265164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b="1" kern="0" spc="-36" dirty="0">
                <a:solidFill>
                  <a:srgbClr val="272525"/>
                </a:solidFill>
                <a:highlight>
                  <a:srgbClr val="FF99CC"/>
                </a:highlight>
                <a:ea typeface="Source Serif Pro Semi Bold" pitchFamily="34" charset="-122"/>
                <a:cs typeface="Source Serif Pro Semi Bold" pitchFamily="34" charset="-120"/>
              </a:rPr>
              <a:t>Website Traffic</a:t>
            </a:r>
            <a:endParaRPr lang="en-US" sz="2000" b="1" dirty="0">
              <a:highlight>
                <a:srgbClr val="FF99CC"/>
              </a:highlight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5CCAA121-B718-FA08-88F6-196A3EB52E5A}"/>
              </a:ext>
            </a:extLst>
          </p:cNvPr>
          <p:cNvSpPr/>
          <p:nvPr/>
        </p:nvSpPr>
        <p:spPr>
          <a:xfrm>
            <a:off x="1073149" y="5504841"/>
            <a:ext cx="673894" cy="25400"/>
          </a:xfrm>
          <a:prstGeom prst="roundRect">
            <a:avLst>
              <a:gd name="adj" fmla="val 318384"/>
            </a:avLst>
          </a:prstGeom>
          <a:solidFill>
            <a:srgbClr val="D6BADD"/>
          </a:solidFill>
          <a:ln/>
        </p:spPr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2D297F46-9656-34D7-43F8-2EE6D2C0176C}"/>
              </a:ext>
            </a:extLst>
          </p:cNvPr>
          <p:cNvSpPr/>
          <p:nvPr/>
        </p:nvSpPr>
        <p:spPr>
          <a:xfrm>
            <a:off x="758725" y="5279489"/>
            <a:ext cx="433189" cy="43318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8C5A041E-3141-E411-EF7A-97B409FC7D13}"/>
              </a:ext>
            </a:extLst>
          </p:cNvPr>
          <p:cNvSpPr/>
          <p:nvPr/>
        </p:nvSpPr>
        <p:spPr>
          <a:xfrm>
            <a:off x="881955" y="5360153"/>
            <a:ext cx="135930" cy="271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2125" kern="0" spc="-42" dirty="0">
                <a:solidFill>
                  <a:srgbClr val="272525"/>
                </a:solidFill>
                <a:ea typeface="Source Serif Pro Semi Bold"/>
                <a:cs typeface="Source Serif Pro Semi Bold" pitchFamily="34" charset="-120"/>
              </a:rPr>
              <a:t>4</a:t>
            </a:r>
            <a:endParaRPr lang="en-US" sz="2125" dirty="0">
              <a:ea typeface="Source Serif Pro Semi Bold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EAFDA630-D6D6-24E1-0496-2DDD819F6446}"/>
              </a:ext>
            </a:extLst>
          </p:cNvPr>
          <p:cNvSpPr/>
          <p:nvPr/>
        </p:nvSpPr>
        <p:spPr>
          <a:xfrm>
            <a:off x="2024175" y="5348941"/>
            <a:ext cx="2370336" cy="28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b="1" kern="0" spc="-36" dirty="0">
                <a:solidFill>
                  <a:srgbClr val="272525"/>
                </a:solidFill>
                <a:highlight>
                  <a:srgbClr val="FF99CC"/>
                </a:highlight>
                <a:ea typeface="Source Serif Pro Semi Bold"/>
                <a:cs typeface="Source Serif Pro Semi Bold" pitchFamily="34" charset="-120"/>
              </a:rPr>
              <a:t>Conversation Rate</a:t>
            </a:r>
            <a:endParaRPr lang="en-US" sz="2000" b="1" dirty="0">
              <a:highlight>
                <a:srgbClr val="FF99CC"/>
              </a:highlight>
              <a:ea typeface="Source Serif Pro Semi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D842AC-A3B1-434B-30FC-80A2B38A4438}"/>
              </a:ext>
            </a:extLst>
          </p:cNvPr>
          <p:cNvSpPr txBox="1"/>
          <p:nvPr/>
        </p:nvSpPr>
        <p:spPr>
          <a:xfrm>
            <a:off x="2420890" y="2096010"/>
            <a:ext cx="7892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the first 6 months, aim to </a:t>
            </a:r>
            <a:r>
              <a:rPr lang="en-US" sz="1600" b="1" dirty="0"/>
              <a:t>Reach</a:t>
            </a:r>
            <a:r>
              <a:rPr lang="en-US" sz="1600" dirty="0"/>
              <a:t> 25,000 unique users, generate </a:t>
            </a:r>
            <a:r>
              <a:rPr lang="en-US" sz="1600" b="1" dirty="0"/>
              <a:t>100,000</a:t>
            </a:r>
            <a:r>
              <a:rPr lang="en-US" sz="1600" dirty="0"/>
              <a:t> </a:t>
            </a:r>
            <a:r>
              <a:rPr lang="en-US" sz="1600" b="1" dirty="0"/>
              <a:t>impressions</a:t>
            </a:r>
            <a:r>
              <a:rPr lang="en-US" sz="1600" dirty="0"/>
              <a:t>, and increase to 1,000 by the end of Month 6</a:t>
            </a:r>
            <a:r>
              <a:rPr lang="en-US" sz="1600" b="1" dirty="0"/>
              <a:t> </a:t>
            </a:r>
            <a:r>
              <a:rPr lang="en-US" sz="1600" dirty="0"/>
              <a:t>to establish a strong online presence.</a:t>
            </a:r>
            <a:endParaRPr lang="en-US" sz="1600" dirty="0">
              <a:ea typeface="Source Serif Pro Semi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A7AF94-3F2C-5104-CC83-C4934B10BE11}"/>
              </a:ext>
            </a:extLst>
          </p:cNvPr>
          <p:cNvSpPr txBox="1"/>
          <p:nvPr/>
        </p:nvSpPr>
        <p:spPr>
          <a:xfrm>
            <a:off x="2004919" y="3386694"/>
            <a:ext cx="7040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</a:t>
            </a:r>
            <a:r>
              <a:rPr lang="en-US" sz="1600" b="1" dirty="0"/>
              <a:t>next 3 months</a:t>
            </a:r>
            <a:r>
              <a:rPr lang="en-US" sz="1600" dirty="0"/>
              <a:t>, focus on gaining </a:t>
            </a:r>
            <a:r>
              <a:rPr lang="en-US" sz="1600" b="1" dirty="0"/>
              <a:t>10,000 new followers </a:t>
            </a:r>
            <a:r>
              <a:rPr lang="en-US" sz="1600" dirty="0"/>
              <a:t>and increasing total post engagement </a:t>
            </a:r>
            <a:r>
              <a:rPr lang="en-US" sz="1600" b="1" dirty="0"/>
              <a:t>to 5,000 interactions </a:t>
            </a:r>
            <a:r>
              <a:rPr lang="en-US" sz="1600" dirty="0"/>
              <a:t>to build a dedicated community</a:t>
            </a:r>
            <a:endParaRPr lang="en-US" sz="1600" dirty="0">
              <a:solidFill>
                <a:schemeClr val="bg1"/>
              </a:solidFill>
              <a:ea typeface="Source Serif Pro Semi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BDBA5-8C03-7A70-0027-F9A53B5B5713}"/>
              </a:ext>
            </a:extLst>
          </p:cNvPr>
          <p:cNvSpPr txBox="1"/>
          <p:nvPr/>
        </p:nvSpPr>
        <p:spPr>
          <a:xfrm>
            <a:off x="2575637" y="4573831"/>
            <a:ext cx="6587856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in the following </a:t>
            </a:r>
            <a:r>
              <a:rPr lang="en-US" sz="1600" b="1" dirty="0"/>
              <a:t>3 months</a:t>
            </a:r>
            <a:r>
              <a:rPr lang="en-US" sz="1600" dirty="0"/>
              <a:t>, target achieving a total of </a:t>
            </a:r>
            <a:r>
              <a:rPr lang="en-US" sz="1600" b="1" dirty="0"/>
              <a:t>15,000 website visits </a:t>
            </a:r>
            <a:r>
              <a:rPr lang="en-US" sz="1600" dirty="0"/>
              <a:t>to drive more potential customers to our platform.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Source Serif Pro Semi Bold"/>
            </a:endParaRPr>
          </a:p>
          <a:p>
            <a:pPr marL="285750" indent="-285750">
              <a:lnSpc>
                <a:spcPts val="2417"/>
              </a:lnSpc>
              <a:buFont typeface="Arial" panose="020B0604020202020204" pitchFamily="34" charset="0"/>
              <a:buChar char="•"/>
            </a:pPr>
            <a:endParaRPr lang="en-US" sz="1400" b="1" kern="100" dirty="0">
              <a:solidFill>
                <a:schemeClr val="bg1"/>
              </a:solidFill>
              <a:effectLst/>
              <a:ea typeface="Source Serif Pro Semi Bold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AAE08-4FD8-38A4-56DF-D6495190B561}"/>
              </a:ext>
            </a:extLst>
          </p:cNvPr>
          <p:cNvSpPr txBox="1"/>
          <p:nvPr/>
        </p:nvSpPr>
        <p:spPr>
          <a:xfrm>
            <a:off x="2620211" y="5767002"/>
            <a:ext cx="7892691" cy="98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17"/>
              </a:lnSpc>
            </a:pPr>
            <a:r>
              <a:rPr lang="en-US" sz="1600" dirty="0"/>
              <a:t>In the </a:t>
            </a:r>
            <a:r>
              <a:rPr lang="en-US" sz="1600" b="1" dirty="0"/>
              <a:t>next 3 months</a:t>
            </a:r>
            <a:r>
              <a:rPr lang="en-US" sz="1600" dirty="0"/>
              <a:t>, strive for </a:t>
            </a:r>
            <a:r>
              <a:rPr lang="en-US" sz="1600" b="1" dirty="0"/>
              <a:t>10 successful conversions per week</a:t>
            </a:r>
            <a:r>
              <a:rPr lang="en-US" sz="1600" dirty="0"/>
              <a:t>, reduce cart abandonment to </a:t>
            </a:r>
            <a:r>
              <a:rPr lang="en-US" sz="1600" b="1" dirty="0"/>
              <a:t>15-25 cases per month</a:t>
            </a:r>
            <a:r>
              <a:rPr lang="en-US" sz="1600" dirty="0"/>
              <a:t>, and increase revenue growth by </a:t>
            </a:r>
            <a:r>
              <a:rPr lang="en-US" sz="1600" b="1" dirty="0"/>
              <a:t>40-60%</a:t>
            </a:r>
            <a:r>
              <a:rPr lang="en-US" sz="1600" dirty="0"/>
              <a:t> to enhance business profitability.</a:t>
            </a:r>
            <a:endParaRPr lang="en-US" sz="1400" dirty="0">
              <a:solidFill>
                <a:schemeClr val="bg1"/>
              </a:solidFill>
              <a:ea typeface="Source Serif Pro Semi Bol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EC6F5F-DAB0-A868-062D-F965B3348515}"/>
              </a:ext>
            </a:extLst>
          </p:cNvPr>
          <p:cNvSpPr/>
          <p:nvPr/>
        </p:nvSpPr>
        <p:spPr>
          <a:xfrm>
            <a:off x="9885681" y="6532880"/>
            <a:ext cx="2196152" cy="239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Source Serif Pro Semi Bold"/>
            </a:endParaRP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9C346236-269E-EE0D-F63C-1B0FB925F92A}"/>
              </a:ext>
            </a:extLst>
          </p:cNvPr>
          <p:cNvSpPr/>
          <p:nvPr/>
        </p:nvSpPr>
        <p:spPr>
          <a:xfrm>
            <a:off x="11140123" y="5844439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ea typeface="Source Serif Pro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15780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D2E93-21F8-765E-4220-2FFA57A8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BD0E20-93EA-5135-FCC1-7DAD518F3799}"/>
              </a:ext>
            </a:extLst>
          </p:cNvPr>
          <p:cNvSpPr/>
          <p:nvPr/>
        </p:nvSpPr>
        <p:spPr>
          <a:xfrm>
            <a:off x="393679" y="2473049"/>
            <a:ext cx="5916056" cy="239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8000" b="1" kern="0" spc="-102" dirty="0">
                <a:solidFill>
                  <a:srgbClr val="FF99CC"/>
                </a:solidFill>
                <a:highlight>
                  <a:srgbClr val="FFE4FA"/>
                </a:highlight>
                <a:latin typeface="Source Serif Pro Semi Bold" pitchFamily="34" charset="0"/>
                <a:ea typeface="Source Serif Pro Semi Bold" pitchFamily="34" charset="-122"/>
              </a:rPr>
              <a:t>Target Market</a:t>
            </a:r>
            <a:endParaRPr lang="en-US" sz="8000" b="1" dirty="0">
              <a:solidFill>
                <a:srgbClr val="FF99CC"/>
              </a:solidFill>
              <a:highlight>
                <a:srgbClr val="FFE4FA"/>
              </a:highlight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4D2F45FE-8E6C-DFC0-D3D3-A273AF15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8" y="679267"/>
            <a:ext cx="6642753" cy="46803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E38794-68F3-9107-1ADC-9CA41C8CF879}"/>
              </a:ext>
            </a:extLst>
          </p:cNvPr>
          <p:cNvCxnSpPr/>
          <p:nvPr/>
        </p:nvCxnSpPr>
        <p:spPr>
          <a:xfrm>
            <a:off x="6560634" y="604024"/>
            <a:ext cx="0" cy="5306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B3AB14-11E7-ADA8-C6A6-E14E8344ABBA}"/>
              </a:ext>
            </a:extLst>
          </p:cNvPr>
          <p:cNvSpPr/>
          <p:nvPr/>
        </p:nvSpPr>
        <p:spPr>
          <a:xfrm>
            <a:off x="10668000" y="6466114"/>
            <a:ext cx="1404257" cy="293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F77AB5B-5B8A-47B3-593A-486C8A64A3F1}"/>
              </a:ext>
            </a:extLst>
          </p:cNvPr>
          <p:cNvSpPr/>
          <p:nvPr/>
        </p:nvSpPr>
        <p:spPr>
          <a:xfrm>
            <a:off x="10868332" y="5713904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94" y="0"/>
            <a:ext cx="4208206" cy="68579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6" y="482402"/>
            <a:ext cx="4127798" cy="515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kern="0" spc="-6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 1: Yara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3966" y="1261468"/>
            <a:ext cx="6392069" cy="1287859"/>
          </a:xfrm>
          <a:prstGeom prst="roundRect">
            <a:avLst>
              <a:gd name="adj" fmla="val 57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5735" y="1443236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Demographics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795734" y="1806377"/>
            <a:ext cx="6028532" cy="56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Age: 28, Location: Alexandria, Occupation: HR Manager, Marital Status: Single, Weight: 95 kg, Education: Bachelor</a:t>
            </a:r>
            <a:endParaRPr lang="en-US" sz="1375" dirty="0"/>
          </a:p>
        </p:txBody>
      </p:sp>
      <p:sp>
        <p:nvSpPr>
          <p:cNvPr id="7" name="Shape 4"/>
          <p:cNvSpPr/>
          <p:nvPr/>
        </p:nvSpPr>
        <p:spPr>
          <a:xfrm>
            <a:off x="613966" y="2724746"/>
            <a:ext cx="6392069" cy="1007269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5735" y="2906515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Interests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795734" y="3269655"/>
            <a:ext cx="602853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Online shopping, social activities with friends</a:t>
            </a:r>
            <a:endParaRPr lang="en-US" sz="1375" dirty="0"/>
          </a:p>
        </p:txBody>
      </p:sp>
      <p:sp>
        <p:nvSpPr>
          <p:cNvPr id="10" name="Shape 7"/>
          <p:cNvSpPr/>
          <p:nvPr/>
        </p:nvSpPr>
        <p:spPr>
          <a:xfrm>
            <a:off x="613966" y="3907433"/>
            <a:ext cx="6392069" cy="1007269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95735" y="4089202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795734" y="4452343"/>
            <a:ext cx="602853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Trendy fashion and elegant fit to enhance confidence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613966" y="5090121"/>
            <a:ext cx="6392069" cy="1287859"/>
          </a:xfrm>
          <a:prstGeom prst="roundRect">
            <a:avLst>
              <a:gd name="adj" fmla="val 57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5735" y="5271890"/>
            <a:ext cx="2063849" cy="257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Motivations</a:t>
            </a:r>
            <a:endParaRPr lang="en-US" sz="1625" dirty="0"/>
          </a:p>
        </p:txBody>
      </p:sp>
      <p:sp>
        <p:nvSpPr>
          <p:cNvPr id="15" name="Text 12"/>
          <p:cNvSpPr/>
          <p:nvPr/>
        </p:nvSpPr>
        <p:spPr>
          <a:xfrm>
            <a:off x="795734" y="5635030"/>
            <a:ext cx="6028532" cy="56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 customer reviews, recommendations from trusted influencers, variety of styles and colors</a:t>
            </a:r>
            <a:endParaRPr lang="en-US" sz="1375" dirty="0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BF2E0137-5567-FE77-A1F9-F8E1C6BAFC7D}"/>
              </a:ext>
            </a:extLst>
          </p:cNvPr>
          <p:cNvSpPr/>
          <p:nvPr/>
        </p:nvSpPr>
        <p:spPr>
          <a:xfrm>
            <a:off x="11110453" y="5943600"/>
            <a:ext cx="1297858" cy="1056968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690" y="0"/>
            <a:ext cx="428031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932" y="544116"/>
            <a:ext cx="4242197" cy="53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kern="0" spc="-6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 2: Nariman</a:t>
            </a:r>
            <a:endParaRPr lang="en-US" sz="3333" dirty="0"/>
          </a:p>
        </p:txBody>
      </p:sp>
      <p:sp>
        <p:nvSpPr>
          <p:cNvPr id="4" name="Shape 1"/>
          <p:cNvSpPr/>
          <p:nvPr/>
        </p:nvSpPr>
        <p:spPr>
          <a:xfrm>
            <a:off x="630932" y="1344811"/>
            <a:ext cx="6358136" cy="1323380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7563" y="1531442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Demographics</a:t>
            </a:r>
            <a:endParaRPr lang="en-US" sz="1667" dirty="0"/>
          </a:p>
        </p:txBody>
      </p:sp>
      <p:sp>
        <p:nvSpPr>
          <p:cNvPr id="6" name="Text 3"/>
          <p:cNvSpPr/>
          <p:nvPr/>
        </p:nvSpPr>
        <p:spPr>
          <a:xfrm>
            <a:off x="817563" y="1904703"/>
            <a:ext cx="5984875" cy="57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Age: 39, Location: Cairo, Occupation: Housewife, Marital Status: Married, Two Children, Weight: 120 kg, Education: Bachelor.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630932" y="2848471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7563" y="3035102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Interests</a:t>
            </a:r>
            <a:endParaRPr lang="en-US" sz="1667" dirty="0"/>
          </a:p>
        </p:txBody>
      </p:sp>
      <p:sp>
        <p:nvSpPr>
          <p:cNvPr id="9" name="Text 6"/>
          <p:cNvSpPr/>
          <p:nvPr/>
        </p:nvSpPr>
        <p:spPr>
          <a:xfrm>
            <a:off x="817563" y="3408363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Clubs, family events, cooking.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630932" y="4063703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7563" y="4250333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Needs</a:t>
            </a:r>
            <a:endParaRPr lang="en-US" sz="1667" dirty="0"/>
          </a:p>
        </p:txBody>
      </p:sp>
      <p:sp>
        <p:nvSpPr>
          <p:cNvPr id="12" name="Text 9"/>
          <p:cNvSpPr/>
          <p:nvPr/>
        </p:nvSpPr>
        <p:spPr>
          <a:xfrm>
            <a:off x="817563" y="4623595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Everyday clothes that are comfortable, practical, high quality, and suitable price.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630932" y="5278934"/>
            <a:ext cx="6358136" cy="1034951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7563" y="5465564"/>
            <a:ext cx="2121098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Motivations to Buy</a:t>
            </a:r>
            <a:endParaRPr lang="en-US" sz="1667" dirty="0"/>
          </a:p>
        </p:txBody>
      </p:sp>
      <p:sp>
        <p:nvSpPr>
          <p:cNvPr id="15" name="Text 12"/>
          <p:cNvSpPr/>
          <p:nvPr/>
        </p:nvSpPr>
        <p:spPr>
          <a:xfrm>
            <a:off x="817563" y="5838826"/>
            <a:ext cx="5984875" cy="288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Offers, suitable price, recommendations and reviews from mom influencers.</a:t>
            </a:r>
            <a:endParaRPr lang="en-US" sz="1417" dirty="0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084444FE-2230-1230-EAB6-51632B68BBC4}"/>
              </a:ext>
            </a:extLst>
          </p:cNvPr>
          <p:cNvSpPr/>
          <p:nvPr/>
        </p:nvSpPr>
        <p:spPr>
          <a:xfrm>
            <a:off x="11019504" y="5838826"/>
            <a:ext cx="1494503" cy="1285282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8" y="0"/>
                </a:lnTo>
                <a:lnTo>
                  <a:pt x="762717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1554</Words>
  <Application>Microsoft Office PowerPoint</Application>
  <PresentationFormat>Widescreen</PresentationFormat>
  <Paragraphs>393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Bahnschrift SemiBold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Hussein Mohamed</dc:creator>
  <cp:lastModifiedBy>Sara Hussein Mohamed</cp:lastModifiedBy>
  <cp:revision>23</cp:revision>
  <dcterms:created xsi:type="dcterms:W3CDTF">2024-10-03T03:21:59Z</dcterms:created>
  <dcterms:modified xsi:type="dcterms:W3CDTF">2024-10-22T22:03:50Z</dcterms:modified>
</cp:coreProperties>
</file>